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1/12/2019</a:t>
            </a:fld>
            <a:endParaRPr lang="en-US" dirty="0"/>
          </a:p>
        </p:txBody>
      </p:sp>
      <p:sp>
        <p:nvSpPr>
          <p:cNvPr id="5" name="Footer Placeholder 4"/>
          <p:cNvSpPr>
            <a:spLocks noGrp="1"/>
          </p:cNvSpPr>
          <p:nvPr>
            <p:ph type="ftr" sz="quarter" idx="11"/>
          </p:nvPr>
        </p:nvSpPr>
        <p:spPr>
          <a:xfrm>
            <a:off x="1451579" y="329307"/>
            <a:ext cx="5626774" cy="309201"/>
          </a:xfrm>
        </p:spPr>
        <p:txBody>
          <a:bodyPr/>
          <a:lstStyle/>
          <a:p>
            <a:endParaRPr lang="en-US" dirty="0"/>
          </a:p>
        </p:txBody>
      </p:sp>
      <p:sp>
        <p:nvSpPr>
          <p:cNvPr id="6" name="Slide Number Placeholder 5"/>
          <p:cNvSpPr>
            <a:spLocks noGrp="1"/>
          </p:cNvSpPr>
          <p:nvPr>
            <p:ph type="sldNum" sz="quarter" idx="12"/>
          </p:nvPr>
        </p:nvSpPr>
        <p:spPr>
          <a:xfrm>
            <a:off x="476834" y="798973"/>
            <a:ext cx="811019" cy="503578"/>
          </a:xfrm>
        </p:spPr>
        <p:txBody>
          <a:bodyPr/>
          <a:lstStyle/>
          <a:p>
            <a:fld id="{6D22F896-40B5-4ADD-8801-0D06FADFA095}" type="slidenum">
              <a:rPr lang="en-US" dirty="0"/>
              <a:t>‹Nº›</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447191" y="2824269"/>
            <a:ext cx="4488794" cy="264445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256025" y="2821491"/>
            <a:ext cx="4488794" cy="263737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es-ES" smtClean="0"/>
              <a:t>Haga clic en el icono para agregar una imagen</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1/12/2019</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1/12/2019</a:t>
            </a:fld>
            <a:endParaRPr lang="en-US" dirty="0"/>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‹Nº›</a:t>
            </a:fld>
            <a:endParaRPr lang="en-US" dirty="0"/>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smtClean="0">
                <a:effectLst>
                  <a:outerShdw blurRad="38100" dist="38100" dir="2700000" algn="tl">
                    <a:srgbClr val="000000">
                      <a:alpha val="43137"/>
                    </a:srgbClr>
                  </a:outerShdw>
                </a:effectLst>
              </a:rPr>
              <a:t>Historia</a:t>
            </a:r>
            <a:r>
              <a:rPr lang="es-MX" sz="2000" dirty="0" smtClean="0">
                <a:effectLst>
                  <a:outerShdw blurRad="38100" dist="38100" dir="2700000" algn="tl">
                    <a:srgbClr val="000000">
                      <a:alpha val="43137"/>
                    </a:srgbClr>
                  </a:outerShdw>
                </a:effectLst>
              </a:rPr>
              <a:t> </a:t>
            </a:r>
            <a:br>
              <a:rPr lang="es-MX" sz="2000" dirty="0" smtClean="0">
                <a:effectLst>
                  <a:outerShdw blurRad="38100" dist="38100" dir="2700000" algn="tl">
                    <a:srgbClr val="000000">
                      <a:alpha val="43137"/>
                    </a:srgbClr>
                  </a:outerShdw>
                </a:effectLst>
              </a:rPr>
            </a:br>
            <a:r>
              <a:rPr lang="es-MX" sz="2000" dirty="0" smtClean="0">
                <a:effectLst>
                  <a:outerShdw blurRad="38100" dist="38100" dir="2700000" algn="tl">
                    <a:srgbClr val="000000">
                      <a:alpha val="43137"/>
                    </a:srgbClr>
                  </a:outerShdw>
                </a:effectLst>
              </a:rPr>
              <a:t>de la </a:t>
            </a:r>
            <a:br>
              <a:rPr lang="es-MX" sz="2000" dirty="0" smtClean="0">
                <a:effectLst>
                  <a:outerShdw blurRad="38100" dist="38100" dir="2700000" algn="tl">
                    <a:srgbClr val="000000">
                      <a:alpha val="43137"/>
                    </a:srgbClr>
                  </a:outerShdw>
                </a:effectLst>
              </a:rPr>
            </a:br>
            <a:r>
              <a:rPr lang="es-MX" dirty="0" smtClean="0">
                <a:effectLst>
                  <a:outerShdw blurRad="38100" dist="38100" dir="2700000" algn="tl">
                    <a:srgbClr val="000000">
                      <a:alpha val="43137"/>
                    </a:srgbClr>
                  </a:outerShdw>
                </a:effectLst>
              </a:rPr>
              <a:t>Liturgia</a:t>
            </a:r>
            <a:endParaRPr lang="es-MX" dirty="0">
              <a:effectLst>
                <a:outerShdw blurRad="38100" dist="38100" dir="2700000" algn="tl">
                  <a:srgbClr val="000000">
                    <a:alpha val="43137"/>
                  </a:srgbClr>
                </a:outerShdw>
              </a:effectLst>
            </a:endParaRPr>
          </a:p>
        </p:txBody>
      </p:sp>
      <p:sp>
        <p:nvSpPr>
          <p:cNvPr id="3" name="Subtítulo 2"/>
          <p:cNvSpPr>
            <a:spLocks noGrp="1"/>
          </p:cNvSpPr>
          <p:nvPr>
            <p:ph type="subTitle" idx="1"/>
          </p:nvPr>
        </p:nvSpPr>
        <p:spPr>
          <a:xfrm>
            <a:off x="1774424" y="3724074"/>
            <a:ext cx="8637072" cy="1928581"/>
          </a:xfrm>
        </p:spPr>
        <p:txBody>
          <a:bodyPr>
            <a:normAutofit/>
          </a:bodyPr>
          <a:lstStyle/>
          <a:p>
            <a:r>
              <a:rPr lang="es-MX" dirty="0" smtClean="0"/>
              <a:t>Conferencia Anual 2019</a:t>
            </a:r>
          </a:p>
          <a:p>
            <a:r>
              <a:rPr lang="es-MX" dirty="0" smtClean="0"/>
              <a:t>H. Presbiterio Peninsular</a:t>
            </a:r>
          </a:p>
          <a:p>
            <a:r>
              <a:rPr lang="es-MX" dirty="0" smtClean="0"/>
              <a:t>E. Adrián Rodríguez J.</a:t>
            </a:r>
            <a:endParaRPr lang="es-MX" dirty="0"/>
          </a:p>
        </p:txBody>
      </p:sp>
    </p:spTree>
    <p:extLst>
      <p:ext uri="{BB962C8B-B14F-4D97-AF65-F5344CB8AC3E}">
        <p14:creationId xmlns:p14="http://schemas.microsoft.com/office/powerpoint/2010/main" val="3611307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0327" y="402724"/>
            <a:ext cx="11125200" cy="1049235"/>
          </a:xfrm>
        </p:spPr>
        <p:txBody>
          <a:bodyPr>
            <a:noAutofit/>
          </a:bodyPr>
          <a:lstStyle/>
          <a:p>
            <a:r>
              <a:rPr lang="es-MX" sz="4400" dirty="0" err="1" smtClean="0"/>
              <a:t>Iii</a:t>
            </a:r>
            <a:r>
              <a:rPr lang="es-MX" sz="4400" dirty="0"/>
              <a:t>.</a:t>
            </a:r>
            <a:r>
              <a:rPr lang="es-MX" sz="4400" dirty="0" smtClean="0"/>
              <a:t> Influencia de Oriente </a:t>
            </a:r>
            <a:r>
              <a:rPr lang="es-MX" sz="2400" dirty="0" smtClean="0"/>
              <a:t>(Continuación)</a:t>
            </a:r>
            <a:endParaRPr lang="es-MX" sz="1050" dirty="0"/>
          </a:p>
        </p:txBody>
      </p:sp>
      <p:sp>
        <p:nvSpPr>
          <p:cNvPr id="3" name="Marcador de contenido 2"/>
          <p:cNvSpPr>
            <a:spLocks noGrp="1"/>
          </p:cNvSpPr>
          <p:nvPr>
            <p:ph idx="1"/>
          </p:nvPr>
        </p:nvSpPr>
        <p:spPr>
          <a:xfrm>
            <a:off x="540327" y="1870372"/>
            <a:ext cx="11125200" cy="3817654"/>
          </a:xfrm>
        </p:spPr>
        <p:txBody>
          <a:bodyPr anchor="ctr">
            <a:noAutofit/>
          </a:bodyPr>
          <a:lstStyle/>
          <a:p>
            <a:r>
              <a:rPr lang="es-MX" sz="2400" dirty="0" smtClean="0"/>
              <a:t>En los Siglos V y VI DC,  el </a:t>
            </a:r>
            <a:r>
              <a:rPr lang="es-MX" sz="2400" b="1" i="1" u="sng" dirty="0" smtClean="0">
                <a:solidFill>
                  <a:srgbClr val="FFFF00"/>
                </a:solidFill>
              </a:rPr>
              <a:t>rito bizantino</a:t>
            </a:r>
            <a:r>
              <a:rPr lang="es-MX" sz="2400" b="1" i="1" dirty="0" smtClean="0">
                <a:solidFill>
                  <a:srgbClr val="FFFF00"/>
                </a:solidFill>
              </a:rPr>
              <a:t> </a:t>
            </a:r>
            <a:r>
              <a:rPr lang="es-MX" sz="2400" dirty="0" smtClean="0"/>
              <a:t>(de Constantinopla, conocido también como antioqueno), aporta lo suyo con:</a:t>
            </a:r>
          </a:p>
          <a:p>
            <a:pPr lvl="1"/>
            <a:r>
              <a:rPr lang="es-MX" sz="2200" dirty="0" smtClean="0"/>
              <a:t>La Liturgia de San </a:t>
            </a:r>
            <a:r>
              <a:rPr lang="es-MX" sz="2200" b="1" i="1" u="sng" dirty="0" smtClean="0">
                <a:solidFill>
                  <a:srgbClr val="FFFF00"/>
                </a:solidFill>
              </a:rPr>
              <a:t>Basilio</a:t>
            </a:r>
            <a:r>
              <a:rPr lang="es-MX" sz="2200" dirty="0" smtClean="0"/>
              <a:t>.- El griego sigue siendo usado por las iglesias ortodoxas orientales durante parte de la cuaresma, celebraciones de media noche en Navidad y Epifanía, y en el Día de San Basilio, el 1 de enero.</a:t>
            </a:r>
          </a:p>
          <a:p>
            <a:pPr lvl="1"/>
            <a:r>
              <a:rPr lang="es-MX" sz="2200" dirty="0" smtClean="0"/>
              <a:t>La Liturgia de San </a:t>
            </a:r>
            <a:r>
              <a:rPr lang="es-MX" sz="2200" b="1" i="1" u="sng" dirty="0" smtClean="0">
                <a:solidFill>
                  <a:srgbClr val="FFFF00"/>
                </a:solidFill>
              </a:rPr>
              <a:t>Crisóstomo</a:t>
            </a:r>
            <a:r>
              <a:rPr lang="es-MX" sz="2200" dirty="0" smtClean="0"/>
              <a:t>.- Elimina la consagración de pan y vino en la celebración de la misa del Viernes Santo.</a:t>
            </a:r>
          </a:p>
          <a:p>
            <a:pPr lvl="1"/>
            <a:r>
              <a:rPr lang="es-MX" sz="2200" dirty="0" smtClean="0"/>
              <a:t>La Liturgia de San </a:t>
            </a:r>
            <a:r>
              <a:rPr lang="es-MX" sz="2200" b="1" i="1" u="sng" dirty="0" smtClean="0">
                <a:solidFill>
                  <a:srgbClr val="FFFF00"/>
                </a:solidFill>
              </a:rPr>
              <a:t>Jacobo</a:t>
            </a:r>
            <a:r>
              <a:rPr lang="es-MX" sz="2200" dirty="0" smtClean="0"/>
              <a:t> (jacobita), fue el primer culto rígido del Patriarcado de Jerusalén. </a:t>
            </a:r>
          </a:p>
          <a:p>
            <a:pPr lvl="1"/>
            <a:r>
              <a:rPr lang="es-MX" sz="2200" dirty="0" smtClean="0"/>
              <a:t>En el S.VI el </a:t>
            </a:r>
            <a:r>
              <a:rPr lang="es-MX" sz="2200" b="1" i="1" u="sng" dirty="0" smtClean="0">
                <a:solidFill>
                  <a:srgbClr val="FFFF00"/>
                </a:solidFill>
              </a:rPr>
              <a:t>Credo</a:t>
            </a:r>
            <a:r>
              <a:rPr lang="es-MX" sz="2200" dirty="0" smtClean="0"/>
              <a:t> comenzó a incluirse en las liturgias orientales, así como los </a:t>
            </a:r>
            <a:r>
              <a:rPr lang="es-MX" sz="2200" b="1" i="1" u="sng" dirty="0" smtClean="0">
                <a:solidFill>
                  <a:srgbClr val="FFFF00"/>
                </a:solidFill>
              </a:rPr>
              <a:t>íconos</a:t>
            </a:r>
            <a:r>
              <a:rPr lang="es-MX" sz="2200" dirty="0" smtClean="0"/>
              <a:t>, lo que fue precedido por la </a:t>
            </a:r>
            <a:r>
              <a:rPr lang="es-MX" sz="2200" b="1" i="1" dirty="0" smtClean="0">
                <a:solidFill>
                  <a:srgbClr val="FFFF00"/>
                </a:solidFill>
              </a:rPr>
              <a:t>disminución</a:t>
            </a:r>
            <a:r>
              <a:rPr lang="es-MX" sz="2200" dirty="0" smtClean="0"/>
              <a:t> de la eucaristía semanal.</a:t>
            </a:r>
            <a:endParaRPr lang="es-MX" sz="2200" dirty="0"/>
          </a:p>
        </p:txBody>
      </p:sp>
      <p:sp>
        <p:nvSpPr>
          <p:cNvPr id="4" name="CuadroTexto 3"/>
          <p:cNvSpPr txBox="1"/>
          <p:nvPr/>
        </p:nvSpPr>
        <p:spPr>
          <a:xfrm>
            <a:off x="4524695" y="6373087"/>
            <a:ext cx="3144982" cy="369332"/>
          </a:xfrm>
          <a:prstGeom prst="rect">
            <a:avLst/>
          </a:prstGeom>
          <a:noFill/>
        </p:spPr>
        <p:txBody>
          <a:bodyPr wrap="square" rtlCol="0">
            <a:spAutoFit/>
          </a:bodyPr>
          <a:lstStyle/>
          <a:p>
            <a:pPr algn="ctr"/>
            <a:r>
              <a:rPr lang="es-MX" dirty="0" smtClean="0">
                <a:solidFill>
                  <a:schemeClr val="tx2">
                    <a:lumMod val="25000"/>
                  </a:schemeClr>
                </a:solidFill>
                <a:latin typeface="Segoe UI Light" panose="020B0502040204020203" pitchFamily="34" charset="0"/>
                <a:cs typeface="Segoe UI Light" panose="020B0502040204020203" pitchFamily="34" charset="0"/>
              </a:rPr>
              <a:t>E. Adrián Rodríguez J.</a:t>
            </a:r>
            <a:endParaRPr lang="es-MX" dirty="0">
              <a:solidFill>
                <a:schemeClr val="tx2">
                  <a:lumMod val="25000"/>
                </a:schemeClr>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865445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0327" y="402724"/>
            <a:ext cx="11125200" cy="1049235"/>
          </a:xfrm>
        </p:spPr>
        <p:txBody>
          <a:bodyPr>
            <a:noAutofit/>
          </a:bodyPr>
          <a:lstStyle/>
          <a:p>
            <a:r>
              <a:rPr lang="es-MX" sz="4400" dirty="0" err="1" smtClean="0"/>
              <a:t>Iii</a:t>
            </a:r>
            <a:r>
              <a:rPr lang="es-MX" sz="4400" dirty="0"/>
              <a:t>.</a:t>
            </a:r>
            <a:r>
              <a:rPr lang="es-MX" sz="4400" dirty="0" smtClean="0"/>
              <a:t> Influencia de Oriente </a:t>
            </a:r>
            <a:r>
              <a:rPr lang="es-MX" sz="2400" dirty="0" smtClean="0"/>
              <a:t>(Continuación)</a:t>
            </a:r>
            <a:endParaRPr lang="es-MX" sz="1050" dirty="0"/>
          </a:p>
        </p:txBody>
      </p:sp>
      <p:sp>
        <p:nvSpPr>
          <p:cNvPr id="3" name="Marcador de contenido 2"/>
          <p:cNvSpPr>
            <a:spLocks noGrp="1"/>
          </p:cNvSpPr>
          <p:nvPr>
            <p:ph idx="1"/>
          </p:nvPr>
        </p:nvSpPr>
        <p:spPr>
          <a:xfrm>
            <a:off x="540327" y="1870372"/>
            <a:ext cx="11125200" cy="3817654"/>
          </a:xfrm>
        </p:spPr>
        <p:txBody>
          <a:bodyPr anchor="ctr">
            <a:noAutofit/>
          </a:bodyPr>
          <a:lstStyle/>
          <a:p>
            <a:r>
              <a:rPr lang="es-MX" sz="2400" dirty="0" smtClean="0"/>
              <a:t>De la zona de </a:t>
            </a:r>
            <a:r>
              <a:rPr lang="es-MX" sz="2400" b="1" i="1" u="sng" dirty="0" smtClean="0">
                <a:solidFill>
                  <a:srgbClr val="FFFF00"/>
                </a:solidFill>
              </a:rPr>
              <a:t>Alejandría</a:t>
            </a:r>
            <a:r>
              <a:rPr lang="es-MX" sz="2400" dirty="0" smtClean="0"/>
              <a:t>, se tienen las aportaciones de:</a:t>
            </a:r>
          </a:p>
          <a:p>
            <a:pPr lvl="1"/>
            <a:r>
              <a:rPr lang="es-MX" sz="2200" b="1" i="1" u="sng" dirty="0" err="1" smtClean="0">
                <a:solidFill>
                  <a:srgbClr val="FFFF00"/>
                </a:solidFill>
              </a:rPr>
              <a:t>Sarapión</a:t>
            </a:r>
            <a:r>
              <a:rPr lang="es-MX" sz="2200" dirty="0" smtClean="0"/>
              <a:t>.- Rito rígido también relacionado con el idioma griego, al igual que la liturgia de Constantinopla.</a:t>
            </a:r>
          </a:p>
          <a:p>
            <a:pPr lvl="1"/>
            <a:r>
              <a:rPr lang="es-MX" sz="2200" dirty="0" smtClean="0"/>
              <a:t>La Liturgia de San </a:t>
            </a:r>
            <a:r>
              <a:rPr lang="es-MX" sz="2200" b="1" i="1" u="sng" dirty="0" smtClean="0">
                <a:solidFill>
                  <a:srgbClr val="FFFF00"/>
                </a:solidFill>
              </a:rPr>
              <a:t>Marcos</a:t>
            </a:r>
            <a:r>
              <a:rPr lang="es-MX" sz="2200" dirty="0" smtClean="0"/>
              <a:t>.- Fue la alternativa al rito rígido de </a:t>
            </a:r>
            <a:r>
              <a:rPr lang="es-MX" sz="2200" dirty="0" err="1" smtClean="0"/>
              <a:t>Sarapión</a:t>
            </a:r>
            <a:r>
              <a:rPr lang="es-MX" sz="2200" dirty="0" smtClean="0"/>
              <a:t>, que se sigue vigente en su forma copta bajo el nombre de Liturgia de San Cirilo.</a:t>
            </a:r>
          </a:p>
          <a:p>
            <a:pPr lvl="1"/>
            <a:r>
              <a:rPr lang="es-MX" sz="2200" dirty="0" smtClean="0"/>
              <a:t>Los ritos </a:t>
            </a:r>
            <a:r>
              <a:rPr lang="es-MX" sz="2200" b="1" i="1" u="sng" dirty="0" err="1" smtClean="0">
                <a:solidFill>
                  <a:srgbClr val="FFFF00"/>
                </a:solidFill>
              </a:rPr>
              <a:t>egípcios</a:t>
            </a:r>
            <a:r>
              <a:rPr lang="es-MX" sz="2200" dirty="0" smtClean="0"/>
              <a:t> y </a:t>
            </a:r>
            <a:r>
              <a:rPr lang="es-MX" sz="2200" b="1" i="1" u="sng" dirty="0" smtClean="0">
                <a:solidFill>
                  <a:srgbClr val="FFFF00"/>
                </a:solidFill>
              </a:rPr>
              <a:t>etíopes</a:t>
            </a:r>
            <a:r>
              <a:rPr lang="es-MX" sz="2200" dirty="0" smtClean="0"/>
              <a:t> , también derivadas de la Liturgia de San Basilio, tienen una fuerte influencia de San Hipólito (tendiendo a la rigidez como el jacobita).</a:t>
            </a:r>
            <a:endParaRPr lang="es-MX" sz="2200" dirty="0"/>
          </a:p>
        </p:txBody>
      </p:sp>
      <p:sp>
        <p:nvSpPr>
          <p:cNvPr id="4" name="CuadroTexto 3"/>
          <p:cNvSpPr txBox="1"/>
          <p:nvPr/>
        </p:nvSpPr>
        <p:spPr>
          <a:xfrm>
            <a:off x="4524695" y="6373087"/>
            <a:ext cx="3144982" cy="369332"/>
          </a:xfrm>
          <a:prstGeom prst="rect">
            <a:avLst/>
          </a:prstGeom>
          <a:noFill/>
        </p:spPr>
        <p:txBody>
          <a:bodyPr wrap="square" rtlCol="0">
            <a:spAutoFit/>
          </a:bodyPr>
          <a:lstStyle/>
          <a:p>
            <a:pPr algn="ctr"/>
            <a:r>
              <a:rPr lang="es-MX" dirty="0" smtClean="0">
                <a:solidFill>
                  <a:schemeClr val="tx2">
                    <a:lumMod val="25000"/>
                  </a:schemeClr>
                </a:solidFill>
                <a:latin typeface="Segoe UI Light" panose="020B0502040204020203" pitchFamily="34" charset="0"/>
                <a:cs typeface="Segoe UI Light" panose="020B0502040204020203" pitchFamily="34" charset="0"/>
              </a:rPr>
              <a:t>E. Adrián Rodríguez J.</a:t>
            </a:r>
            <a:endParaRPr lang="es-MX" dirty="0">
              <a:solidFill>
                <a:schemeClr val="tx2">
                  <a:lumMod val="25000"/>
                </a:schemeClr>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503190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0327" y="402724"/>
            <a:ext cx="11125200" cy="1049235"/>
          </a:xfrm>
        </p:spPr>
        <p:txBody>
          <a:bodyPr>
            <a:noAutofit/>
          </a:bodyPr>
          <a:lstStyle/>
          <a:p>
            <a:r>
              <a:rPr lang="es-MX" sz="4400" dirty="0" err="1" smtClean="0"/>
              <a:t>Iii</a:t>
            </a:r>
            <a:r>
              <a:rPr lang="es-MX" sz="4400" dirty="0"/>
              <a:t>.</a:t>
            </a:r>
            <a:r>
              <a:rPr lang="es-MX" sz="4400" dirty="0" smtClean="0"/>
              <a:t> Influencia de Oriente </a:t>
            </a:r>
            <a:r>
              <a:rPr lang="es-MX" sz="2400" dirty="0" smtClean="0"/>
              <a:t>(Continuación)</a:t>
            </a:r>
            <a:endParaRPr lang="es-MX" sz="1050" dirty="0"/>
          </a:p>
        </p:txBody>
      </p:sp>
      <p:sp>
        <p:nvSpPr>
          <p:cNvPr id="3" name="Marcador de contenido 2"/>
          <p:cNvSpPr>
            <a:spLocks noGrp="1"/>
          </p:cNvSpPr>
          <p:nvPr>
            <p:ph idx="1"/>
          </p:nvPr>
        </p:nvSpPr>
        <p:spPr>
          <a:xfrm>
            <a:off x="540327" y="1870372"/>
            <a:ext cx="11125200" cy="3817654"/>
          </a:xfrm>
        </p:spPr>
        <p:txBody>
          <a:bodyPr anchor="ctr">
            <a:noAutofit/>
          </a:bodyPr>
          <a:lstStyle/>
          <a:p>
            <a:r>
              <a:rPr lang="es-MX" sz="2400" dirty="0" smtClean="0"/>
              <a:t>De la temprana iglesia de </a:t>
            </a:r>
            <a:r>
              <a:rPr lang="es-MX" sz="2400" b="1" i="1" u="sng" dirty="0" smtClean="0">
                <a:solidFill>
                  <a:srgbClr val="FFFF00"/>
                </a:solidFill>
              </a:rPr>
              <a:t>Roma</a:t>
            </a:r>
            <a:r>
              <a:rPr lang="es-MX" sz="2400" dirty="0" smtClean="0"/>
              <a:t>, continuarán los ritos gálicos (todos los ritos occidentales no romanos); así como los ritos luteranos y anglicanos ahora mencionados, solamente para completar la clasificación bajo los grandes patriarcados que surgieron a partir del 1052 DC, tras el primer sisma de la iglesia cristiana entre separando a la Ortodoxa griega de la Romana.</a:t>
            </a:r>
            <a:endParaRPr lang="es-MX" sz="2200" dirty="0"/>
          </a:p>
        </p:txBody>
      </p:sp>
      <p:sp>
        <p:nvSpPr>
          <p:cNvPr id="4" name="CuadroTexto 3"/>
          <p:cNvSpPr txBox="1"/>
          <p:nvPr/>
        </p:nvSpPr>
        <p:spPr>
          <a:xfrm>
            <a:off x="4524695" y="6373087"/>
            <a:ext cx="3144982" cy="369332"/>
          </a:xfrm>
          <a:prstGeom prst="rect">
            <a:avLst/>
          </a:prstGeom>
          <a:noFill/>
        </p:spPr>
        <p:txBody>
          <a:bodyPr wrap="square" rtlCol="0">
            <a:spAutoFit/>
          </a:bodyPr>
          <a:lstStyle/>
          <a:p>
            <a:pPr algn="ctr"/>
            <a:r>
              <a:rPr lang="es-MX" dirty="0" smtClean="0">
                <a:solidFill>
                  <a:schemeClr val="tx2">
                    <a:lumMod val="25000"/>
                  </a:schemeClr>
                </a:solidFill>
                <a:latin typeface="Segoe UI Light" panose="020B0502040204020203" pitchFamily="34" charset="0"/>
                <a:cs typeface="Segoe UI Light" panose="020B0502040204020203" pitchFamily="34" charset="0"/>
              </a:rPr>
              <a:t>E. Adrián Rodríguez J.</a:t>
            </a:r>
            <a:endParaRPr lang="es-MX" dirty="0">
              <a:solidFill>
                <a:schemeClr val="tx2">
                  <a:lumMod val="25000"/>
                </a:schemeClr>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982901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0327" y="402724"/>
            <a:ext cx="11125200" cy="1049235"/>
          </a:xfrm>
        </p:spPr>
        <p:txBody>
          <a:bodyPr>
            <a:noAutofit/>
          </a:bodyPr>
          <a:lstStyle/>
          <a:p>
            <a:r>
              <a:rPr lang="es-MX" sz="4400" dirty="0" err="1" smtClean="0"/>
              <a:t>Iii</a:t>
            </a:r>
            <a:r>
              <a:rPr lang="es-MX" sz="4400" dirty="0"/>
              <a:t>.</a:t>
            </a:r>
            <a:r>
              <a:rPr lang="es-MX" sz="4400" dirty="0" smtClean="0"/>
              <a:t> Influencia de Oriente </a:t>
            </a:r>
            <a:r>
              <a:rPr lang="es-MX" sz="2400" dirty="0" smtClean="0"/>
              <a:t>(Continuación)</a:t>
            </a:r>
            <a:endParaRPr lang="es-MX" sz="1050" dirty="0"/>
          </a:p>
        </p:txBody>
      </p:sp>
      <p:sp>
        <p:nvSpPr>
          <p:cNvPr id="3" name="Marcador de contenido 2"/>
          <p:cNvSpPr>
            <a:spLocks noGrp="1"/>
          </p:cNvSpPr>
          <p:nvPr>
            <p:ph idx="1"/>
          </p:nvPr>
        </p:nvSpPr>
        <p:spPr>
          <a:xfrm>
            <a:off x="540327" y="1870372"/>
            <a:ext cx="11125200" cy="3817654"/>
          </a:xfrm>
        </p:spPr>
        <p:txBody>
          <a:bodyPr anchor="ctr">
            <a:noAutofit/>
          </a:bodyPr>
          <a:lstStyle/>
          <a:p>
            <a:r>
              <a:rPr lang="es-MX" sz="2400" dirty="0" smtClean="0"/>
              <a:t>En las liturgias orientales, la piedad invistió al culto con una fuerte significado </a:t>
            </a:r>
            <a:r>
              <a:rPr lang="es-MX" sz="2400" b="1" i="1" u="sng" dirty="0" smtClean="0">
                <a:solidFill>
                  <a:srgbClr val="FFFF00"/>
                </a:solidFill>
              </a:rPr>
              <a:t>místico</a:t>
            </a:r>
            <a:r>
              <a:rPr lang="es-MX" sz="2400" dirty="0" smtClean="0"/>
              <a:t>, gradualmente atribuyéndoseles un significado devocional altamente </a:t>
            </a:r>
            <a:r>
              <a:rPr lang="es-MX" sz="2400" b="1" i="1" u="sng" dirty="0" smtClean="0">
                <a:solidFill>
                  <a:srgbClr val="FFFF00"/>
                </a:solidFill>
              </a:rPr>
              <a:t>imaginativo</a:t>
            </a:r>
            <a:r>
              <a:rPr lang="es-MX" sz="2400" dirty="0" smtClean="0"/>
              <a:t>. Este es un ejemplo:</a:t>
            </a:r>
          </a:p>
          <a:p>
            <a:pPr lvl="1"/>
            <a:r>
              <a:rPr lang="es-MX" sz="2000" dirty="0" smtClean="0"/>
              <a:t>En la Eucaristía, el Señor es simbolizado por el pan y el vino; La santa mesa es el sepulcro; El </a:t>
            </a:r>
            <a:r>
              <a:rPr lang="es-MX" sz="2000" i="1" dirty="0" smtClean="0"/>
              <a:t>Corporal</a:t>
            </a:r>
            <a:r>
              <a:rPr lang="es-MX" sz="2000" dirty="0" smtClean="0"/>
              <a:t> (lienzo con que se cubre la mesa, es el lienzo mortuorio con que se preparó el cuerpo de Cristo para su sepultura; el velo de la </a:t>
            </a:r>
            <a:r>
              <a:rPr lang="es-MX" sz="2000" i="1" dirty="0" smtClean="0"/>
              <a:t>patena</a:t>
            </a:r>
            <a:r>
              <a:rPr lang="es-MX" sz="2000" dirty="0" smtClean="0"/>
              <a:t> es el lienzo con que se cubrió el rostro del cuerpo del Señor en la tumba; el </a:t>
            </a:r>
            <a:r>
              <a:rPr lang="es-MX" sz="2000" i="1" dirty="0" err="1" smtClean="0"/>
              <a:t>Aer</a:t>
            </a:r>
            <a:r>
              <a:rPr lang="es-MX" sz="2000" dirty="0" smtClean="0"/>
              <a:t>, que cubre la patena y el cáliz, es la piedra con la cual San José cerró el sepulcro… La </a:t>
            </a:r>
            <a:r>
              <a:rPr lang="es-MX" sz="2000" i="1" dirty="0" smtClean="0"/>
              <a:t>gran entrada</a:t>
            </a:r>
            <a:r>
              <a:rPr lang="es-MX" sz="2000" dirty="0" smtClean="0"/>
              <a:t> es el camino de la cruz; el acto de colocar la </a:t>
            </a:r>
            <a:r>
              <a:rPr lang="es-MX" sz="2000" u="sng" dirty="0" smtClean="0"/>
              <a:t>patena</a:t>
            </a:r>
            <a:r>
              <a:rPr lang="es-MX" sz="2000" dirty="0" smtClean="0"/>
              <a:t> y el </a:t>
            </a:r>
            <a:r>
              <a:rPr lang="es-MX" sz="2000" u="sng" dirty="0" smtClean="0"/>
              <a:t>cáliz</a:t>
            </a:r>
            <a:r>
              <a:rPr lang="es-MX" sz="2000" dirty="0" smtClean="0"/>
              <a:t> sobre el altar es el entierro; la consagración corresponde a la Resurrección… posteriormente este simbolismo fue aún más elaborado.</a:t>
            </a:r>
            <a:endParaRPr lang="es-MX" sz="2000" dirty="0"/>
          </a:p>
        </p:txBody>
      </p:sp>
      <p:sp>
        <p:nvSpPr>
          <p:cNvPr id="4" name="CuadroTexto 3"/>
          <p:cNvSpPr txBox="1"/>
          <p:nvPr/>
        </p:nvSpPr>
        <p:spPr>
          <a:xfrm>
            <a:off x="4524695" y="6373087"/>
            <a:ext cx="3144982" cy="369332"/>
          </a:xfrm>
          <a:prstGeom prst="rect">
            <a:avLst/>
          </a:prstGeom>
          <a:noFill/>
        </p:spPr>
        <p:txBody>
          <a:bodyPr wrap="square" rtlCol="0">
            <a:spAutoFit/>
          </a:bodyPr>
          <a:lstStyle/>
          <a:p>
            <a:pPr algn="ctr"/>
            <a:r>
              <a:rPr lang="es-MX" dirty="0" smtClean="0">
                <a:solidFill>
                  <a:schemeClr val="tx2">
                    <a:lumMod val="25000"/>
                  </a:schemeClr>
                </a:solidFill>
                <a:latin typeface="Segoe UI Light" panose="020B0502040204020203" pitchFamily="34" charset="0"/>
                <a:cs typeface="Segoe UI Light" panose="020B0502040204020203" pitchFamily="34" charset="0"/>
              </a:rPr>
              <a:t>E. Adrián Rodríguez J.</a:t>
            </a:r>
            <a:endParaRPr lang="es-MX" dirty="0">
              <a:solidFill>
                <a:schemeClr val="tx2">
                  <a:lumMod val="25000"/>
                </a:schemeClr>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304813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402724"/>
            <a:ext cx="12192000" cy="1049235"/>
          </a:xfrm>
        </p:spPr>
        <p:txBody>
          <a:bodyPr>
            <a:noAutofit/>
          </a:bodyPr>
          <a:lstStyle/>
          <a:p>
            <a:r>
              <a:rPr lang="es-MX" sz="4400" dirty="0" smtClean="0"/>
              <a:t>IV. Influencia de occidente </a:t>
            </a:r>
            <a:r>
              <a:rPr lang="es-MX" sz="2400" dirty="0" smtClean="0"/>
              <a:t>(500-1570 DC)</a:t>
            </a:r>
            <a:endParaRPr lang="es-MX" sz="2400" dirty="0"/>
          </a:p>
        </p:txBody>
      </p:sp>
      <p:sp>
        <p:nvSpPr>
          <p:cNvPr id="3" name="Marcador de contenido 2"/>
          <p:cNvSpPr>
            <a:spLocks noGrp="1"/>
          </p:cNvSpPr>
          <p:nvPr>
            <p:ph idx="1"/>
          </p:nvPr>
        </p:nvSpPr>
        <p:spPr>
          <a:xfrm>
            <a:off x="540327" y="1870372"/>
            <a:ext cx="11125200" cy="3817654"/>
          </a:xfrm>
        </p:spPr>
        <p:txBody>
          <a:bodyPr anchor="ctr">
            <a:noAutofit/>
          </a:bodyPr>
          <a:lstStyle/>
          <a:p>
            <a:r>
              <a:rPr lang="es-MX" sz="2400" dirty="0" smtClean="0"/>
              <a:t>Juntamente con las Liturgias de Oriente, las liturgias de Occidente derivan de la </a:t>
            </a:r>
            <a:r>
              <a:rPr lang="es-MX" sz="2400" b="1" i="1" u="sng" dirty="0" smtClean="0">
                <a:solidFill>
                  <a:srgbClr val="FFFF00"/>
                </a:solidFill>
              </a:rPr>
              <a:t>Sinagoga</a:t>
            </a:r>
            <a:r>
              <a:rPr lang="es-MX" sz="2400" dirty="0" smtClean="0"/>
              <a:t> y el </a:t>
            </a:r>
            <a:r>
              <a:rPr lang="es-MX" sz="2400" b="1" i="1" u="sng" dirty="0" smtClean="0">
                <a:solidFill>
                  <a:srgbClr val="FFFF00"/>
                </a:solidFill>
              </a:rPr>
              <a:t>Aposento Alto</a:t>
            </a:r>
            <a:r>
              <a:rPr lang="es-MX" sz="2400" dirty="0" smtClean="0"/>
              <a:t>.</a:t>
            </a:r>
          </a:p>
          <a:p>
            <a:r>
              <a:rPr lang="es-MX" sz="2400" dirty="0" smtClean="0"/>
              <a:t>La iglesia de Roma se distinguió de las liturgias de oriente por su </a:t>
            </a:r>
            <a:r>
              <a:rPr lang="es-MX" sz="2400" b="1" i="1" u="sng" dirty="0" smtClean="0">
                <a:solidFill>
                  <a:srgbClr val="FFFF00"/>
                </a:solidFill>
              </a:rPr>
              <a:t>brevedad</a:t>
            </a:r>
            <a:r>
              <a:rPr lang="es-MX" sz="2400" dirty="0" smtClean="0"/>
              <a:t> y </a:t>
            </a:r>
            <a:r>
              <a:rPr lang="es-MX" sz="2400" b="1" i="1" u="sng" dirty="0" smtClean="0">
                <a:solidFill>
                  <a:srgbClr val="FFFF00"/>
                </a:solidFill>
              </a:rPr>
              <a:t>sobriedad</a:t>
            </a:r>
            <a:r>
              <a:rPr lang="es-MX" sz="2400" dirty="0" smtClean="0"/>
              <a:t> de expresión en contraste con el carácter difuso y extravagante de oriente.</a:t>
            </a:r>
          </a:p>
          <a:p>
            <a:r>
              <a:rPr lang="es-MX" sz="2400" dirty="0" smtClean="0"/>
              <a:t>Las liturgias de occidente tendieron a ser </a:t>
            </a:r>
            <a:r>
              <a:rPr lang="es-MX" sz="2400" b="1" i="1" u="sng" dirty="0" smtClean="0">
                <a:solidFill>
                  <a:srgbClr val="FFFF00"/>
                </a:solidFill>
              </a:rPr>
              <a:t>flexibles</a:t>
            </a:r>
            <a:r>
              <a:rPr lang="es-MX" sz="2400" dirty="0" smtClean="0"/>
              <a:t>, no rígidas, mediante las llamadas </a:t>
            </a:r>
            <a:r>
              <a:rPr lang="es-MX" sz="2400" i="1" dirty="0" smtClean="0"/>
              <a:t>propias</a:t>
            </a:r>
            <a:r>
              <a:rPr lang="es-MX" sz="2400" dirty="0" smtClean="0"/>
              <a:t>, que incluían </a:t>
            </a:r>
            <a:r>
              <a:rPr lang="es-MX" sz="2400" i="1" dirty="0" smtClean="0"/>
              <a:t>introito</a:t>
            </a:r>
            <a:r>
              <a:rPr lang="es-MX" sz="2400" dirty="0" smtClean="0"/>
              <a:t> con Salmos, </a:t>
            </a:r>
            <a:r>
              <a:rPr lang="es-MX" sz="2400" i="1" dirty="0" smtClean="0"/>
              <a:t>cantos antifonales</a:t>
            </a:r>
            <a:r>
              <a:rPr lang="es-MX" sz="2400" dirty="0" smtClean="0"/>
              <a:t> a la entrada de los clérigos, la </a:t>
            </a:r>
            <a:r>
              <a:rPr lang="es-MX" sz="2400" i="1" dirty="0" smtClean="0"/>
              <a:t>colecta</a:t>
            </a:r>
            <a:r>
              <a:rPr lang="es-MX" sz="2400" dirty="0" smtClean="0"/>
              <a:t>, las </a:t>
            </a:r>
            <a:r>
              <a:rPr lang="es-MX" sz="2400" i="1" dirty="0" smtClean="0"/>
              <a:t>lecciones</a:t>
            </a:r>
            <a:r>
              <a:rPr lang="es-MX" sz="2400" dirty="0" smtClean="0"/>
              <a:t>, las </a:t>
            </a:r>
            <a:r>
              <a:rPr lang="es-MX" sz="2400" i="1" dirty="0" smtClean="0"/>
              <a:t>secretas</a:t>
            </a:r>
            <a:r>
              <a:rPr lang="es-MX" sz="2400" dirty="0" smtClean="0"/>
              <a:t>, el </a:t>
            </a:r>
            <a:r>
              <a:rPr lang="es-MX" sz="2400" i="1" dirty="0" smtClean="0"/>
              <a:t>ofertorio</a:t>
            </a:r>
            <a:r>
              <a:rPr lang="es-MX" sz="2400" dirty="0" smtClean="0"/>
              <a:t>, el prefacio propio (consagración con acción de gracias), el </a:t>
            </a:r>
            <a:r>
              <a:rPr lang="es-MX" sz="2400" i="1" dirty="0" smtClean="0"/>
              <a:t>Salmo de Comunión</a:t>
            </a:r>
            <a:r>
              <a:rPr lang="es-MX" sz="2400" dirty="0" smtClean="0"/>
              <a:t> y las </a:t>
            </a:r>
            <a:r>
              <a:rPr lang="es-MX" sz="2400" i="1" dirty="0" smtClean="0"/>
              <a:t>postcomuniones</a:t>
            </a:r>
            <a:r>
              <a:rPr lang="es-MX" sz="2400" dirty="0" smtClean="0"/>
              <a:t> (colectas previas a la despedida).</a:t>
            </a:r>
            <a:endParaRPr lang="es-MX" sz="2400" dirty="0"/>
          </a:p>
        </p:txBody>
      </p:sp>
      <p:sp>
        <p:nvSpPr>
          <p:cNvPr id="4" name="CuadroTexto 3"/>
          <p:cNvSpPr txBox="1"/>
          <p:nvPr/>
        </p:nvSpPr>
        <p:spPr>
          <a:xfrm>
            <a:off x="4524695" y="6373087"/>
            <a:ext cx="3144982" cy="369332"/>
          </a:xfrm>
          <a:prstGeom prst="rect">
            <a:avLst/>
          </a:prstGeom>
          <a:noFill/>
        </p:spPr>
        <p:txBody>
          <a:bodyPr wrap="square" rtlCol="0">
            <a:spAutoFit/>
          </a:bodyPr>
          <a:lstStyle/>
          <a:p>
            <a:pPr algn="ctr"/>
            <a:r>
              <a:rPr lang="es-MX" dirty="0" smtClean="0">
                <a:solidFill>
                  <a:schemeClr val="tx2">
                    <a:lumMod val="25000"/>
                  </a:schemeClr>
                </a:solidFill>
                <a:latin typeface="Segoe UI Light" panose="020B0502040204020203" pitchFamily="34" charset="0"/>
                <a:cs typeface="Segoe UI Light" panose="020B0502040204020203" pitchFamily="34" charset="0"/>
              </a:rPr>
              <a:t>E. Adrián Rodríguez J.</a:t>
            </a:r>
            <a:endParaRPr lang="es-MX" dirty="0">
              <a:solidFill>
                <a:schemeClr val="tx2">
                  <a:lumMod val="25000"/>
                </a:schemeClr>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394677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402724"/>
            <a:ext cx="12192000" cy="1049235"/>
          </a:xfrm>
        </p:spPr>
        <p:txBody>
          <a:bodyPr>
            <a:noAutofit/>
          </a:bodyPr>
          <a:lstStyle/>
          <a:p>
            <a:r>
              <a:rPr lang="es-MX" sz="4400" dirty="0" smtClean="0"/>
              <a:t>IV. Influencia de occidente </a:t>
            </a:r>
            <a:r>
              <a:rPr lang="es-MX" sz="2400" dirty="0" smtClean="0"/>
              <a:t>(500-1570 DC)</a:t>
            </a:r>
            <a:endParaRPr lang="es-MX" sz="2400" dirty="0"/>
          </a:p>
        </p:txBody>
      </p:sp>
      <p:sp>
        <p:nvSpPr>
          <p:cNvPr id="3" name="Marcador de contenido 2"/>
          <p:cNvSpPr>
            <a:spLocks noGrp="1"/>
          </p:cNvSpPr>
          <p:nvPr>
            <p:ph idx="1"/>
          </p:nvPr>
        </p:nvSpPr>
        <p:spPr>
          <a:xfrm>
            <a:off x="540327" y="1870372"/>
            <a:ext cx="11125200" cy="3817654"/>
          </a:xfrm>
        </p:spPr>
        <p:txBody>
          <a:bodyPr anchor="ctr">
            <a:noAutofit/>
          </a:bodyPr>
          <a:lstStyle/>
          <a:p>
            <a:r>
              <a:rPr lang="es-MX" sz="2400" dirty="0" smtClean="0"/>
              <a:t>La historia de la liturgia en occidente puede segmentarse en </a:t>
            </a:r>
            <a:r>
              <a:rPr lang="es-MX" sz="2400" b="1" i="1" u="sng" dirty="0" smtClean="0">
                <a:solidFill>
                  <a:srgbClr val="FFFF00"/>
                </a:solidFill>
              </a:rPr>
              <a:t>tres</a:t>
            </a:r>
            <a:r>
              <a:rPr lang="es-MX" sz="2400" dirty="0" smtClean="0"/>
              <a:t> etapas:</a:t>
            </a:r>
          </a:p>
          <a:p>
            <a:pPr lvl="1"/>
            <a:r>
              <a:rPr lang="es-MX" sz="2200" dirty="0" smtClean="0"/>
              <a:t>Periodo 1: (50 - 500 DC) Pasó de lo rígido a lo flexible; el griego dejó de ser el idioma vernácula y es reemplazado por el </a:t>
            </a:r>
            <a:r>
              <a:rPr lang="es-MX" sz="2200" b="1" i="1" u="sng" dirty="0" smtClean="0">
                <a:solidFill>
                  <a:srgbClr val="FFFF00"/>
                </a:solidFill>
              </a:rPr>
              <a:t>latín</a:t>
            </a:r>
            <a:r>
              <a:rPr lang="es-MX" sz="2200" dirty="0" smtClean="0"/>
              <a:t> como lengua litúrgica.</a:t>
            </a:r>
          </a:p>
          <a:p>
            <a:pPr marL="720725" lvl="2" indent="-263525"/>
            <a:r>
              <a:rPr lang="es-MX" sz="2200" dirty="0" smtClean="0"/>
              <a:t>Periodo 2: (501 – 900 DC) Surge claramente identificable el rito </a:t>
            </a:r>
            <a:r>
              <a:rPr lang="es-MX" sz="2200" b="1" i="1" u="sng" dirty="0" smtClean="0">
                <a:solidFill>
                  <a:srgbClr val="FFFF00"/>
                </a:solidFill>
              </a:rPr>
              <a:t>romano</a:t>
            </a:r>
            <a:r>
              <a:rPr lang="es-MX" sz="2200" dirty="0" smtClean="0"/>
              <a:t>.</a:t>
            </a:r>
          </a:p>
          <a:p>
            <a:pPr lvl="2"/>
            <a:r>
              <a:rPr lang="es-MX" sz="2000" dirty="0" smtClean="0"/>
              <a:t>Los ritos </a:t>
            </a:r>
            <a:r>
              <a:rPr lang="es-MX" sz="2000" i="1" dirty="0" smtClean="0"/>
              <a:t>celtas</a:t>
            </a:r>
            <a:r>
              <a:rPr lang="es-MX" sz="2000" dirty="0" smtClean="0"/>
              <a:t> y </a:t>
            </a:r>
            <a:r>
              <a:rPr lang="es-MX" sz="2000" i="1" dirty="0" smtClean="0"/>
              <a:t>gálicos</a:t>
            </a:r>
            <a:r>
              <a:rPr lang="es-MX" sz="2000" dirty="0" smtClean="0"/>
              <a:t> quedan </a:t>
            </a:r>
            <a:r>
              <a:rPr lang="es-MX" sz="2000" b="1" i="1" u="sng" dirty="0" smtClean="0">
                <a:solidFill>
                  <a:srgbClr val="FFFF00"/>
                </a:solidFill>
              </a:rPr>
              <a:t>fuera</a:t>
            </a:r>
            <a:r>
              <a:rPr lang="es-MX" sz="2000" dirty="0" smtClean="0"/>
              <a:t> de uso.</a:t>
            </a:r>
          </a:p>
          <a:p>
            <a:pPr marL="800100" lvl="2" indent="-342900"/>
            <a:r>
              <a:rPr lang="es-MX" sz="2200" dirty="0" smtClean="0"/>
              <a:t>Periodo 3: (901 al 1500 DC) Es claramente identificable como el perdido </a:t>
            </a:r>
            <a:r>
              <a:rPr lang="es-MX" sz="2200" b="1" i="1" u="sng" dirty="0" smtClean="0">
                <a:solidFill>
                  <a:srgbClr val="FFFF00"/>
                </a:solidFill>
              </a:rPr>
              <a:t>ascendente</a:t>
            </a:r>
            <a:r>
              <a:rPr lang="es-MX" sz="2200" dirty="0" smtClean="0"/>
              <a:t> del Rito Romano. Este rito, no asumió su actual forma rígida sino hasta  1570. El año de 1520 señala la aparición de las primeras misas luteranas en Alemania, siendo al principio, traducciones y paráfrasis de la liturgia romana.</a:t>
            </a:r>
            <a:endParaRPr lang="es-MX" sz="2200" dirty="0"/>
          </a:p>
        </p:txBody>
      </p:sp>
      <p:sp>
        <p:nvSpPr>
          <p:cNvPr id="4" name="CuadroTexto 3"/>
          <p:cNvSpPr txBox="1"/>
          <p:nvPr/>
        </p:nvSpPr>
        <p:spPr>
          <a:xfrm>
            <a:off x="4524695" y="6373087"/>
            <a:ext cx="3144982" cy="369332"/>
          </a:xfrm>
          <a:prstGeom prst="rect">
            <a:avLst/>
          </a:prstGeom>
          <a:noFill/>
        </p:spPr>
        <p:txBody>
          <a:bodyPr wrap="square" rtlCol="0">
            <a:spAutoFit/>
          </a:bodyPr>
          <a:lstStyle/>
          <a:p>
            <a:pPr algn="ctr"/>
            <a:r>
              <a:rPr lang="es-MX" dirty="0" smtClean="0">
                <a:solidFill>
                  <a:schemeClr val="tx2">
                    <a:lumMod val="25000"/>
                  </a:schemeClr>
                </a:solidFill>
                <a:latin typeface="Segoe UI Light" panose="020B0502040204020203" pitchFamily="34" charset="0"/>
                <a:cs typeface="Segoe UI Light" panose="020B0502040204020203" pitchFamily="34" charset="0"/>
              </a:rPr>
              <a:t>E. Adrián Rodríguez J.</a:t>
            </a:r>
            <a:endParaRPr lang="es-MX" dirty="0">
              <a:solidFill>
                <a:schemeClr val="tx2">
                  <a:lumMod val="25000"/>
                </a:schemeClr>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464135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402724"/>
            <a:ext cx="12192000" cy="1049235"/>
          </a:xfrm>
        </p:spPr>
        <p:txBody>
          <a:bodyPr>
            <a:noAutofit/>
          </a:bodyPr>
          <a:lstStyle/>
          <a:p>
            <a:r>
              <a:rPr lang="es-MX" sz="4400" dirty="0" smtClean="0"/>
              <a:t>IV. Influencia de occidente </a:t>
            </a:r>
            <a:r>
              <a:rPr lang="es-MX" sz="2400" dirty="0" smtClean="0"/>
              <a:t>(500-1570 DC)</a:t>
            </a:r>
            <a:endParaRPr lang="es-MX" sz="2400" dirty="0"/>
          </a:p>
        </p:txBody>
      </p:sp>
      <p:sp>
        <p:nvSpPr>
          <p:cNvPr id="3" name="Marcador de contenido 2"/>
          <p:cNvSpPr>
            <a:spLocks noGrp="1"/>
          </p:cNvSpPr>
          <p:nvPr>
            <p:ph idx="1"/>
          </p:nvPr>
        </p:nvSpPr>
        <p:spPr>
          <a:xfrm>
            <a:off x="540327" y="1870372"/>
            <a:ext cx="11125200" cy="3817654"/>
          </a:xfrm>
        </p:spPr>
        <p:txBody>
          <a:bodyPr anchor="ctr">
            <a:noAutofit/>
          </a:bodyPr>
          <a:lstStyle/>
          <a:p>
            <a:r>
              <a:rPr lang="es-MX" sz="2400" dirty="0" smtClean="0"/>
              <a:t>El culto </a:t>
            </a:r>
            <a:r>
              <a:rPr lang="es-MX" sz="2400" b="1" i="1" u="sng" dirty="0" smtClean="0">
                <a:solidFill>
                  <a:srgbClr val="FFFF00"/>
                </a:solidFill>
              </a:rPr>
              <a:t>galicano</a:t>
            </a:r>
            <a:r>
              <a:rPr lang="es-MX" sz="2400" dirty="0" smtClean="0"/>
              <a:t> (Galia, hoy Francia),  representa el desarrollo natural de la liturgia entre los pueblos más bárbaros</a:t>
            </a:r>
            <a:r>
              <a:rPr lang="es-MX" sz="2400" dirty="0"/>
              <a:t> </a:t>
            </a:r>
            <a:r>
              <a:rPr lang="es-MX" sz="2400" dirty="0" smtClean="0"/>
              <a:t>allende Roma, por lo que es de esperarse que sean ritos más coloridos, elaborados y llamativos…</a:t>
            </a:r>
          </a:p>
          <a:p>
            <a:pPr lvl="1"/>
            <a:r>
              <a:rPr lang="es-MX" sz="2200" dirty="0" smtClean="0"/>
              <a:t>Surgen las </a:t>
            </a:r>
            <a:r>
              <a:rPr lang="es-MX" sz="2200" b="1" i="1" u="sng" dirty="0" smtClean="0">
                <a:solidFill>
                  <a:srgbClr val="FFFF00"/>
                </a:solidFill>
              </a:rPr>
              <a:t>liturgias</a:t>
            </a:r>
            <a:r>
              <a:rPr lang="es-MX" sz="2200" dirty="0" smtClean="0"/>
              <a:t> </a:t>
            </a:r>
            <a:r>
              <a:rPr lang="es-MX" sz="2200" b="1" i="1" u="sng" dirty="0" smtClean="0">
                <a:solidFill>
                  <a:srgbClr val="FFFF00"/>
                </a:solidFill>
              </a:rPr>
              <a:t>propias</a:t>
            </a:r>
            <a:r>
              <a:rPr lang="es-MX" sz="2200" dirty="0" smtClean="0"/>
              <a:t> (locales)</a:t>
            </a:r>
          </a:p>
          <a:p>
            <a:pPr lvl="1"/>
            <a:r>
              <a:rPr lang="es-MX" sz="2200" dirty="0" smtClean="0"/>
              <a:t>La congregación toma participación en el culto con </a:t>
            </a:r>
            <a:r>
              <a:rPr lang="es-MX" sz="2200" b="1" i="1" u="sng" dirty="0" smtClean="0">
                <a:solidFill>
                  <a:srgbClr val="FFFF00"/>
                </a:solidFill>
              </a:rPr>
              <a:t>antífonas</a:t>
            </a:r>
            <a:r>
              <a:rPr lang="es-MX" sz="2200" dirty="0" smtClean="0"/>
              <a:t> y participaciones musicales con </a:t>
            </a:r>
            <a:r>
              <a:rPr lang="es-MX" sz="2200" b="1" i="1" u="sng" dirty="0" smtClean="0">
                <a:solidFill>
                  <a:srgbClr val="FFFF00"/>
                </a:solidFill>
              </a:rPr>
              <a:t>canto</a:t>
            </a:r>
            <a:r>
              <a:rPr lang="es-MX" sz="2200" dirty="0" smtClean="0"/>
              <a:t>.</a:t>
            </a:r>
          </a:p>
          <a:p>
            <a:pPr lvl="1"/>
            <a:r>
              <a:rPr lang="es-MX" sz="2200" dirty="0" smtClean="0"/>
              <a:t>Incluye la repetición del </a:t>
            </a:r>
            <a:r>
              <a:rPr lang="es-MX" sz="2200" b="1" i="1" u="sng" dirty="0" smtClean="0">
                <a:solidFill>
                  <a:srgbClr val="FFFF00"/>
                </a:solidFill>
              </a:rPr>
              <a:t>Padre Nuestro</a:t>
            </a:r>
            <a:r>
              <a:rPr lang="es-MX" sz="2200" dirty="0" smtClean="0"/>
              <a:t> por la congregación o por el ministro.</a:t>
            </a:r>
          </a:p>
          <a:p>
            <a:pPr lvl="1"/>
            <a:r>
              <a:rPr lang="es-MX" sz="2200" dirty="0" smtClean="0"/>
              <a:t>Introduce el </a:t>
            </a:r>
            <a:r>
              <a:rPr lang="es-MX" sz="2200" b="1" i="1" u="sng" dirty="0" smtClean="0">
                <a:solidFill>
                  <a:srgbClr val="FFFF00"/>
                </a:solidFill>
              </a:rPr>
              <a:t>incienso</a:t>
            </a:r>
            <a:r>
              <a:rPr lang="es-MX" sz="2200" dirty="0" smtClean="0"/>
              <a:t> como símbolo de la presencia santificadora de Dios entre los adoradores.</a:t>
            </a:r>
          </a:p>
        </p:txBody>
      </p:sp>
      <p:sp>
        <p:nvSpPr>
          <p:cNvPr id="4" name="CuadroTexto 3"/>
          <p:cNvSpPr txBox="1"/>
          <p:nvPr/>
        </p:nvSpPr>
        <p:spPr>
          <a:xfrm>
            <a:off x="4524695" y="6373087"/>
            <a:ext cx="3144982" cy="369332"/>
          </a:xfrm>
          <a:prstGeom prst="rect">
            <a:avLst/>
          </a:prstGeom>
          <a:noFill/>
        </p:spPr>
        <p:txBody>
          <a:bodyPr wrap="square" rtlCol="0">
            <a:spAutoFit/>
          </a:bodyPr>
          <a:lstStyle/>
          <a:p>
            <a:pPr algn="ctr"/>
            <a:r>
              <a:rPr lang="es-MX" dirty="0" smtClean="0">
                <a:solidFill>
                  <a:schemeClr val="tx2">
                    <a:lumMod val="25000"/>
                  </a:schemeClr>
                </a:solidFill>
                <a:latin typeface="Segoe UI Light" panose="020B0502040204020203" pitchFamily="34" charset="0"/>
                <a:cs typeface="Segoe UI Light" panose="020B0502040204020203" pitchFamily="34" charset="0"/>
              </a:rPr>
              <a:t>E. Adrián Rodríguez J.</a:t>
            </a:r>
            <a:endParaRPr lang="es-MX" dirty="0">
              <a:solidFill>
                <a:schemeClr val="tx2">
                  <a:lumMod val="25000"/>
                </a:schemeClr>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916478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ítulo 1"/>
          <p:cNvSpPr>
            <a:spLocks noGrp="1"/>
          </p:cNvSpPr>
          <p:nvPr>
            <p:ph type="title"/>
          </p:nvPr>
        </p:nvSpPr>
        <p:spPr>
          <a:xfrm>
            <a:off x="0" y="402724"/>
            <a:ext cx="12192000" cy="1049235"/>
          </a:xfrm>
        </p:spPr>
        <p:txBody>
          <a:bodyPr>
            <a:noAutofit/>
          </a:bodyPr>
          <a:lstStyle/>
          <a:p>
            <a:r>
              <a:rPr lang="es-MX" sz="4400" dirty="0" smtClean="0"/>
              <a:t>V. Liturgia Romana</a:t>
            </a:r>
            <a:endParaRPr lang="es-MX" sz="2400" dirty="0"/>
          </a:p>
        </p:txBody>
      </p:sp>
      <p:sp>
        <p:nvSpPr>
          <p:cNvPr id="3" name="Marcador de contenido 2"/>
          <p:cNvSpPr>
            <a:spLocks noGrp="1"/>
          </p:cNvSpPr>
          <p:nvPr>
            <p:ph idx="1"/>
          </p:nvPr>
        </p:nvSpPr>
        <p:spPr>
          <a:xfrm>
            <a:off x="193964" y="1870372"/>
            <a:ext cx="11748654" cy="3817654"/>
          </a:xfrm>
        </p:spPr>
        <p:txBody>
          <a:bodyPr anchor="ctr">
            <a:noAutofit/>
          </a:bodyPr>
          <a:lstStyle/>
          <a:p>
            <a:r>
              <a:rPr lang="es-MX" sz="2400" dirty="0" smtClean="0"/>
              <a:t>Por la influencia de Constantino (S. IV), Ambrosio (S. IV), Gregorio (S. VI) la misa se integra de </a:t>
            </a:r>
            <a:r>
              <a:rPr lang="es-MX" sz="2400" b="1" i="1" u="sng" dirty="0" smtClean="0">
                <a:solidFill>
                  <a:srgbClr val="FFFF00"/>
                </a:solidFill>
              </a:rPr>
              <a:t>Palabra</a:t>
            </a:r>
            <a:r>
              <a:rPr lang="es-MX" sz="2400" dirty="0" smtClean="0"/>
              <a:t> y </a:t>
            </a:r>
            <a:r>
              <a:rPr lang="es-MX" sz="2400" b="1" i="1" u="sng" dirty="0" smtClean="0">
                <a:solidFill>
                  <a:srgbClr val="FFFF00"/>
                </a:solidFill>
              </a:rPr>
              <a:t>Aposento Alto</a:t>
            </a:r>
            <a:r>
              <a:rPr lang="es-MX" sz="2400" dirty="0" smtClean="0"/>
              <a:t>.</a:t>
            </a:r>
          </a:p>
          <a:p>
            <a:pPr lvl="1"/>
            <a:r>
              <a:rPr lang="es-MX" sz="2200" dirty="0" smtClean="0"/>
              <a:t>La Palabra incluye </a:t>
            </a:r>
            <a:r>
              <a:rPr lang="es-MX" sz="2200" i="1" dirty="0" err="1" smtClean="0"/>
              <a:t>Kyries</a:t>
            </a:r>
            <a:r>
              <a:rPr lang="es-MX" sz="2200" dirty="0" smtClean="0"/>
              <a:t>, </a:t>
            </a:r>
            <a:r>
              <a:rPr lang="es-MX" sz="2200" i="1" dirty="0" err="1" smtClean="0"/>
              <a:t>Alleluia</a:t>
            </a:r>
            <a:r>
              <a:rPr lang="es-MX" sz="2200" dirty="0" smtClean="0"/>
              <a:t>, despedida de los no </a:t>
            </a:r>
            <a:r>
              <a:rPr lang="es-MX" sz="2200" dirty="0" err="1" smtClean="0"/>
              <a:t>cumulgantes</a:t>
            </a:r>
            <a:r>
              <a:rPr lang="es-MX" sz="2200" dirty="0" smtClean="0"/>
              <a:t>, </a:t>
            </a:r>
            <a:r>
              <a:rPr lang="es-MX" sz="2200" i="1" dirty="0" err="1"/>
              <a:t>S</a:t>
            </a:r>
            <a:r>
              <a:rPr lang="es-MX" sz="2200" i="1" dirty="0" err="1" smtClean="0"/>
              <a:t>ursum</a:t>
            </a:r>
            <a:r>
              <a:rPr lang="es-MX" sz="2200" i="1" dirty="0" smtClean="0"/>
              <a:t> </a:t>
            </a:r>
            <a:r>
              <a:rPr lang="es-MX" sz="2200" i="1" dirty="0" err="1" smtClean="0"/>
              <a:t>corda</a:t>
            </a:r>
            <a:r>
              <a:rPr lang="es-MX" sz="2200" dirty="0" smtClean="0"/>
              <a:t>, </a:t>
            </a:r>
            <a:r>
              <a:rPr lang="es-MX" sz="2200" i="1" dirty="0" smtClean="0"/>
              <a:t>Sanctus</a:t>
            </a:r>
            <a:r>
              <a:rPr lang="es-MX" sz="2200" dirty="0" smtClean="0"/>
              <a:t>, etc.</a:t>
            </a:r>
          </a:p>
          <a:p>
            <a:pPr lvl="2"/>
            <a:r>
              <a:rPr lang="es-MX" sz="2000" dirty="0" smtClean="0"/>
              <a:t>Gregorio cambió el segundo </a:t>
            </a:r>
            <a:r>
              <a:rPr lang="es-MX" sz="2000" i="1" dirty="0" err="1" smtClean="0"/>
              <a:t>Kyrie</a:t>
            </a:r>
            <a:r>
              <a:rPr lang="es-MX" sz="2000" dirty="0" smtClean="0"/>
              <a:t>, por el </a:t>
            </a:r>
            <a:r>
              <a:rPr lang="es-MX" sz="2000" i="1" dirty="0" err="1" smtClean="0"/>
              <a:t>Christe</a:t>
            </a:r>
            <a:r>
              <a:rPr lang="es-MX" sz="2000" dirty="0" smtClean="0"/>
              <a:t> en un breve canto que versa: </a:t>
            </a:r>
            <a:r>
              <a:rPr lang="es-MX" sz="2000" i="1" dirty="0" err="1" smtClean="0"/>
              <a:t>Kyrie</a:t>
            </a:r>
            <a:r>
              <a:rPr lang="es-MX" sz="2000" dirty="0" smtClean="0"/>
              <a:t> </a:t>
            </a:r>
            <a:r>
              <a:rPr lang="es-MX" sz="2000" i="1" dirty="0" err="1" smtClean="0"/>
              <a:t>Eleison</a:t>
            </a:r>
            <a:r>
              <a:rPr lang="es-MX" sz="2000" dirty="0" smtClean="0"/>
              <a:t>, </a:t>
            </a:r>
            <a:r>
              <a:rPr lang="es-MX" sz="2000" i="1" dirty="0" err="1" smtClean="0"/>
              <a:t>Christe</a:t>
            </a:r>
            <a:r>
              <a:rPr lang="es-MX" sz="2000" dirty="0" smtClean="0"/>
              <a:t> </a:t>
            </a:r>
            <a:r>
              <a:rPr lang="es-MX" sz="2000" i="1" dirty="0" err="1" smtClean="0"/>
              <a:t>Elison</a:t>
            </a:r>
            <a:r>
              <a:rPr lang="es-MX" sz="2000" dirty="0" smtClean="0"/>
              <a:t>, </a:t>
            </a:r>
            <a:r>
              <a:rPr lang="es-MX" sz="2000" i="1" dirty="0" err="1" smtClean="0"/>
              <a:t>Kyrie</a:t>
            </a:r>
            <a:r>
              <a:rPr lang="es-MX" sz="2000" dirty="0" smtClean="0"/>
              <a:t> </a:t>
            </a:r>
            <a:r>
              <a:rPr lang="es-MX" sz="2000" i="1" dirty="0" err="1" smtClean="0"/>
              <a:t>Eleison</a:t>
            </a:r>
            <a:r>
              <a:rPr lang="es-MX" sz="2000" dirty="0" smtClean="0"/>
              <a:t>.</a:t>
            </a:r>
            <a:r>
              <a:rPr lang="es-MX" sz="2000" dirty="0"/>
              <a:t> </a:t>
            </a:r>
            <a:r>
              <a:rPr lang="es-MX" sz="2000" dirty="0" smtClean="0"/>
              <a:t>El Papa Sergio agregó el </a:t>
            </a:r>
            <a:r>
              <a:rPr lang="es-MX" sz="2000" i="1" dirty="0" err="1" smtClean="0"/>
              <a:t>Angius</a:t>
            </a:r>
            <a:r>
              <a:rPr lang="es-MX" sz="2000" i="1" dirty="0" smtClean="0"/>
              <a:t> Dei</a:t>
            </a:r>
          </a:p>
          <a:p>
            <a:pPr lvl="1"/>
            <a:r>
              <a:rPr lang="es-MX" sz="2200" dirty="0" smtClean="0"/>
              <a:t>El Aposento Alto, da origen a la doctrina de la </a:t>
            </a:r>
            <a:r>
              <a:rPr lang="es-MX" sz="2200" b="1" i="1" u="sng" dirty="0" smtClean="0">
                <a:solidFill>
                  <a:srgbClr val="FFFF00"/>
                </a:solidFill>
              </a:rPr>
              <a:t>transubstanciación</a:t>
            </a:r>
            <a:r>
              <a:rPr lang="es-MX" sz="2200" dirty="0" smtClean="0"/>
              <a:t>; la Misa </a:t>
            </a:r>
            <a:r>
              <a:rPr lang="es-MX" sz="2200" b="1" i="1" u="sng" dirty="0" smtClean="0">
                <a:solidFill>
                  <a:srgbClr val="FFFF00"/>
                </a:solidFill>
              </a:rPr>
              <a:t>Mayor</a:t>
            </a:r>
            <a:r>
              <a:rPr lang="es-MX" sz="2200" dirty="0" smtClean="0"/>
              <a:t> (cantada por un obispo y asistido por varios clérigos) requería de un coro altamente capacitado… posteriormente surge la Misa </a:t>
            </a:r>
            <a:r>
              <a:rPr lang="es-MX" sz="2200" b="1" i="1" u="sng" dirty="0" smtClean="0">
                <a:solidFill>
                  <a:srgbClr val="FFFF00"/>
                </a:solidFill>
              </a:rPr>
              <a:t>Menor</a:t>
            </a:r>
            <a:r>
              <a:rPr lang="es-MX" sz="2200" dirty="0" smtClean="0"/>
              <a:t>, con un ministro y tres auxiliares, no cantada sino recitada. Luego surge la Misa </a:t>
            </a:r>
            <a:r>
              <a:rPr lang="es-MX" sz="2200" b="1" i="1" u="sng" dirty="0" smtClean="0">
                <a:solidFill>
                  <a:srgbClr val="FFFF00"/>
                </a:solidFill>
              </a:rPr>
              <a:t>Cantada</a:t>
            </a:r>
            <a:r>
              <a:rPr lang="es-MX" sz="2200" dirty="0" smtClean="0"/>
              <a:t>, (menor, pero sin obispo y coro).</a:t>
            </a:r>
          </a:p>
        </p:txBody>
      </p:sp>
      <p:sp>
        <p:nvSpPr>
          <p:cNvPr id="4" name="CuadroTexto 3"/>
          <p:cNvSpPr txBox="1"/>
          <p:nvPr/>
        </p:nvSpPr>
        <p:spPr>
          <a:xfrm>
            <a:off x="4524695" y="6373087"/>
            <a:ext cx="3144982" cy="369332"/>
          </a:xfrm>
          <a:prstGeom prst="rect">
            <a:avLst/>
          </a:prstGeom>
          <a:noFill/>
        </p:spPr>
        <p:txBody>
          <a:bodyPr wrap="square" rtlCol="0">
            <a:spAutoFit/>
          </a:bodyPr>
          <a:lstStyle/>
          <a:p>
            <a:pPr algn="ctr"/>
            <a:r>
              <a:rPr lang="es-MX" dirty="0" smtClean="0">
                <a:solidFill>
                  <a:schemeClr val="tx2">
                    <a:lumMod val="25000"/>
                  </a:schemeClr>
                </a:solidFill>
                <a:latin typeface="Segoe UI Light" panose="020B0502040204020203" pitchFamily="34" charset="0"/>
                <a:cs typeface="Segoe UI Light" panose="020B0502040204020203" pitchFamily="34" charset="0"/>
              </a:rPr>
              <a:t>E. Adrián Rodríguez J.</a:t>
            </a:r>
            <a:endParaRPr lang="es-MX" dirty="0">
              <a:solidFill>
                <a:schemeClr val="tx2">
                  <a:lumMod val="25000"/>
                </a:schemeClr>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4051739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402724"/>
            <a:ext cx="12192000" cy="1049235"/>
          </a:xfrm>
        </p:spPr>
        <p:txBody>
          <a:bodyPr>
            <a:noAutofit/>
          </a:bodyPr>
          <a:lstStyle/>
          <a:p>
            <a:r>
              <a:rPr lang="es-MX" sz="4400" dirty="0" smtClean="0"/>
              <a:t>V. Liturgia Romana</a:t>
            </a:r>
            <a:endParaRPr lang="es-MX" sz="2400" dirty="0"/>
          </a:p>
        </p:txBody>
      </p:sp>
      <p:sp>
        <p:nvSpPr>
          <p:cNvPr id="3" name="Marcador de contenido 2"/>
          <p:cNvSpPr>
            <a:spLocks noGrp="1"/>
          </p:cNvSpPr>
          <p:nvPr>
            <p:ph idx="1"/>
          </p:nvPr>
        </p:nvSpPr>
        <p:spPr>
          <a:xfrm>
            <a:off x="193964" y="1870372"/>
            <a:ext cx="11748654" cy="3817654"/>
          </a:xfrm>
        </p:spPr>
        <p:txBody>
          <a:bodyPr anchor="ctr">
            <a:noAutofit/>
          </a:bodyPr>
          <a:lstStyle/>
          <a:p>
            <a:r>
              <a:rPr lang="es-MX" sz="2400" dirty="0" smtClean="0"/>
              <a:t>La misa se convierte más en </a:t>
            </a:r>
            <a:r>
              <a:rPr lang="es-MX" sz="2400" b="1" i="1" u="sng" dirty="0" smtClean="0">
                <a:solidFill>
                  <a:srgbClr val="FFFF00"/>
                </a:solidFill>
              </a:rPr>
              <a:t>espectáculo</a:t>
            </a:r>
            <a:r>
              <a:rPr lang="es-MX" sz="2400" dirty="0" smtClean="0"/>
              <a:t>. El clero hace todo y los laicos sólo observan.</a:t>
            </a:r>
          </a:p>
          <a:p>
            <a:pPr lvl="1"/>
            <a:r>
              <a:rPr lang="es-MX" sz="2200" dirty="0" smtClean="0"/>
              <a:t>La </a:t>
            </a:r>
            <a:r>
              <a:rPr lang="es-MX" sz="2200" b="1" i="1" u="sng" dirty="0" smtClean="0">
                <a:solidFill>
                  <a:srgbClr val="FFFF00"/>
                </a:solidFill>
              </a:rPr>
              <a:t>Palabra</a:t>
            </a:r>
            <a:r>
              <a:rPr lang="es-MX" sz="2200" dirty="0" smtClean="0"/>
              <a:t> incluye </a:t>
            </a:r>
            <a:r>
              <a:rPr lang="es-MX" sz="2200" i="1" dirty="0" err="1" smtClean="0"/>
              <a:t>Kyries</a:t>
            </a:r>
            <a:r>
              <a:rPr lang="es-MX" sz="2200" dirty="0" smtClean="0"/>
              <a:t>, </a:t>
            </a:r>
            <a:r>
              <a:rPr lang="es-MX" sz="2200" i="1" dirty="0" err="1" smtClean="0"/>
              <a:t>Alleluia</a:t>
            </a:r>
            <a:r>
              <a:rPr lang="es-MX" sz="2200" dirty="0" smtClean="0"/>
              <a:t>, despedida de los no </a:t>
            </a:r>
            <a:r>
              <a:rPr lang="es-MX" sz="2200" dirty="0" err="1" smtClean="0"/>
              <a:t>cumulgantes</a:t>
            </a:r>
            <a:r>
              <a:rPr lang="es-MX" sz="2200" dirty="0" smtClean="0"/>
              <a:t>, </a:t>
            </a:r>
            <a:r>
              <a:rPr lang="es-MX" sz="2200" i="1" dirty="0" err="1"/>
              <a:t>S</a:t>
            </a:r>
            <a:r>
              <a:rPr lang="es-MX" sz="2200" i="1" dirty="0" err="1" smtClean="0"/>
              <a:t>ursum</a:t>
            </a:r>
            <a:r>
              <a:rPr lang="es-MX" sz="2200" i="1" dirty="0" smtClean="0"/>
              <a:t> </a:t>
            </a:r>
            <a:r>
              <a:rPr lang="es-MX" sz="2200" i="1" dirty="0" err="1" smtClean="0"/>
              <a:t>corda</a:t>
            </a:r>
            <a:r>
              <a:rPr lang="es-MX" sz="2200" dirty="0" smtClean="0"/>
              <a:t>, Sanctus, etc.</a:t>
            </a:r>
          </a:p>
          <a:p>
            <a:pPr lvl="2"/>
            <a:r>
              <a:rPr lang="es-MX" sz="2000" dirty="0" smtClean="0"/>
              <a:t>Gregorio cambió el segundo </a:t>
            </a:r>
            <a:r>
              <a:rPr lang="es-MX" sz="2000" i="1" dirty="0" err="1" smtClean="0"/>
              <a:t>Kyrie</a:t>
            </a:r>
            <a:r>
              <a:rPr lang="es-MX" sz="2000" dirty="0" smtClean="0"/>
              <a:t>, por el </a:t>
            </a:r>
            <a:r>
              <a:rPr lang="es-MX" sz="2000" i="1" dirty="0" err="1" smtClean="0"/>
              <a:t>Christe</a:t>
            </a:r>
            <a:r>
              <a:rPr lang="es-MX" sz="2000" dirty="0" smtClean="0"/>
              <a:t> en un breve canto que versa: </a:t>
            </a:r>
            <a:r>
              <a:rPr lang="es-MX" sz="2000" i="1" dirty="0" err="1" smtClean="0"/>
              <a:t>Kyrie</a:t>
            </a:r>
            <a:r>
              <a:rPr lang="es-MX" sz="2000" dirty="0" smtClean="0"/>
              <a:t> </a:t>
            </a:r>
            <a:r>
              <a:rPr lang="es-MX" sz="2000" i="1" dirty="0" err="1" smtClean="0"/>
              <a:t>Eleison</a:t>
            </a:r>
            <a:r>
              <a:rPr lang="es-MX" sz="2000" dirty="0" smtClean="0"/>
              <a:t>, </a:t>
            </a:r>
            <a:r>
              <a:rPr lang="es-MX" sz="2000" i="1" dirty="0" err="1" smtClean="0"/>
              <a:t>Christe</a:t>
            </a:r>
            <a:r>
              <a:rPr lang="es-MX" sz="2000" dirty="0" smtClean="0"/>
              <a:t> </a:t>
            </a:r>
            <a:r>
              <a:rPr lang="es-MX" sz="2000" i="1" dirty="0" err="1" smtClean="0"/>
              <a:t>Elison</a:t>
            </a:r>
            <a:r>
              <a:rPr lang="es-MX" sz="2000" dirty="0" smtClean="0"/>
              <a:t>, </a:t>
            </a:r>
            <a:r>
              <a:rPr lang="es-MX" sz="2000" i="1" dirty="0" err="1" smtClean="0"/>
              <a:t>Kyrie</a:t>
            </a:r>
            <a:r>
              <a:rPr lang="es-MX" sz="2000" i="1" dirty="0" smtClean="0"/>
              <a:t> </a:t>
            </a:r>
            <a:r>
              <a:rPr lang="es-MX" sz="2000" i="1" dirty="0" err="1" smtClean="0"/>
              <a:t>Eleison</a:t>
            </a:r>
            <a:r>
              <a:rPr lang="es-MX" sz="2000" dirty="0" smtClean="0"/>
              <a:t>.</a:t>
            </a:r>
            <a:r>
              <a:rPr lang="es-MX" sz="2000" dirty="0"/>
              <a:t>  </a:t>
            </a:r>
            <a:r>
              <a:rPr lang="es-MX" sz="2000" dirty="0" smtClean="0"/>
              <a:t>El Papa Sergio agregó el </a:t>
            </a:r>
            <a:r>
              <a:rPr lang="es-MX" sz="2000" i="1" dirty="0" err="1" smtClean="0"/>
              <a:t>Angius</a:t>
            </a:r>
            <a:r>
              <a:rPr lang="es-MX" sz="2000" i="1" dirty="0" smtClean="0"/>
              <a:t> Dei</a:t>
            </a:r>
            <a:r>
              <a:rPr lang="es-MX" sz="2000" dirty="0" smtClean="0"/>
              <a:t>.</a:t>
            </a:r>
          </a:p>
          <a:p>
            <a:pPr lvl="1"/>
            <a:r>
              <a:rPr lang="es-MX" sz="2200" dirty="0" smtClean="0"/>
              <a:t>El </a:t>
            </a:r>
            <a:r>
              <a:rPr lang="es-MX" sz="2200" b="1" i="1" u="sng" dirty="0" smtClean="0">
                <a:solidFill>
                  <a:srgbClr val="FFFF00"/>
                </a:solidFill>
              </a:rPr>
              <a:t>Aposento Alto</a:t>
            </a:r>
            <a:r>
              <a:rPr lang="es-MX" sz="2200" dirty="0" smtClean="0"/>
              <a:t>, da origen a la doctrina de la transubstanciación; la Misa Mayor (cantada por un obispo y asistido por varios clérigos) requería de un coro altamente capacitado… posteriormente surge la Misa Menor, con un ministro y tres auxiliares, no cantada sino recitada. Luego surge la Misa Cantada, (menor, pero sin obispo y coro).</a:t>
            </a:r>
          </a:p>
        </p:txBody>
      </p:sp>
      <p:sp>
        <p:nvSpPr>
          <p:cNvPr id="4" name="CuadroTexto 3"/>
          <p:cNvSpPr txBox="1"/>
          <p:nvPr/>
        </p:nvSpPr>
        <p:spPr>
          <a:xfrm>
            <a:off x="4524695" y="6373087"/>
            <a:ext cx="3144982" cy="369332"/>
          </a:xfrm>
          <a:prstGeom prst="rect">
            <a:avLst/>
          </a:prstGeom>
          <a:noFill/>
        </p:spPr>
        <p:txBody>
          <a:bodyPr wrap="square" rtlCol="0">
            <a:spAutoFit/>
          </a:bodyPr>
          <a:lstStyle/>
          <a:p>
            <a:pPr algn="ctr"/>
            <a:r>
              <a:rPr lang="es-MX" dirty="0" smtClean="0">
                <a:solidFill>
                  <a:schemeClr val="tx2">
                    <a:lumMod val="25000"/>
                  </a:schemeClr>
                </a:solidFill>
                <a:latin typeface="Segoe UI Light" panose="020B0502040204020203" pitchFamily="34" charset="0"/>
                <a:cs typeface="Segoe UI Light" panose="020B0502040204020203" pitchFamily="34" charset="0"/>
              </a:rPr>
              <a:t>E. Adrián Rodríguez J.</a:t>
            </a:r>
            <a:endParaRPr lang="es-MX" dirty="0">
              <a:solidFill>
                <a:schemeClr val="tx2">
                  <a:lumMod val="25000"/>
                </a:schemeClr>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614295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402724"/>
            <a:ext cx="12192000" cy="1049235"/>
          </a:xfrm>
        </p:spPr>
        <p:txBody>
          <a:bodyPr>
            <a:noAutofit/>
          </a:bodyPr>
          <a:lstStyle/>
          <a:p>
            <a:r>
              <a:rPr lang="es-MX" sz="4400" dirty="0" smtClean="0"/>
              <a:t>V. Liturgia Romana</a:t>
            </a:r>
            <a:endParaRPr lang="es-MX" sz="2400" dirty="0"/>
          </a:p>
        </p:txBody>
      </p:sp>
      <p:sp>
        <p:nvSpPr>
          <p:cNvPr id="3" name="Marcador de contenido 2"/>
          <p:cNvSpPr>
            <a:spLocks noGrp="1"/>
          </p:cNvSpPr>
          <p:nvPr>
            <p:ph idx="1"/>
          </p:nvPr>
        </p:nvSpPr>
        <p:spPr>
          <a:xfrm>
            <a:off x="193964" y="1870372"/>
            <a:ext cx="11748654" cy="3817654"/>
          </a:xfrm>
        </p:spPr>
        <p:txBody>
          <a:bodyPr anchor="ctr">
            <a:noAutofit/>
          </a:bodyPr>
          <a:lstStyle/>
          <a:p>
            <a:r>
              <a:rPr lang="es-MX" sz="2400" dirty="0" smtClean="0"/>
              <a:t>Después de Constantino, la eucaristía para los congregantes se había </a:t>
            </a:r>
            <a:r>
              <a:rPr lang="es-MX" sz="2400" b="1" i="1" u="sng" dirty="0" smtClean="0">
                <a:solidFill>
                  <a:srgbClr val="FFFF00"/>
                </a:solidFill>
              </a:rPr>
              <a:t>reducido</a:t>
            </a:r>
            <a:r>
              <a:rPr lang="es-MX" sz="2400" dirty="0" smtClean="0"/>
              <a:t> para sólo Navidad, Pascua, y Pentecostés. En 1215, se estableció que sólo fuera en la Pascua. Ya para esta época, se privó a los laicos del </a:t>
            </a:r>
            <a:r>
              <a:rPr lang="es-MX" sz="2400" b="1" i="1" u="sng" dirty="0" smtClean="0">
                <a:solidFill>
                  <a:srgbClr val="FFFF00"/>
                </a:solidFill>
              </a:rPr>
              <a:t>cáliz</a:t>
            </a:r>
            <a:r>
              <a:rPr lang="es-MX" sz="2400" dirty="0" smtClean="0"/>
              <a:t> y sólo se comulgaba con </a:t>
            </a:r>
            <a:r>
              <a:rPr lang="es-MX" sz="2400" b="1" i="1" u="sng" dirty="0" smtClean="0">
                <a:solidFill>
                  <a:srgbClr val="FFFF00"/>
                </a:solidFill>
              </a:rPr>
              <a:t>hostia</a:t>
            </a:r>
            <a:r>
              <a:rPr lang="es-MX" sz="2400" dirty="0" smtClean="0"/>
              <a:t>.</a:t>
            </a:r>
          </a:p>
          <a:p>
            <a:r>
              <a:rPr lang="es-MX" sz="2400" dirty="0" smtClean="0"/>
              <a:t>Surge la misa para </a:t>
            </a:r>
            <a:r>
              <a:rPr lang="es-MX" sz="2400" b="1" i="1" u="sng" dirty="0" smtClean="0">
                <a:solidFill>
                  <a:srgbClr val="FFFF00"/>
                </a:solidFill>
              </a:rPr>
              <a:t>fines</a:t>
            </a:r>
            <a:r>
              <a:rPr lang="es-MX" sz="2400" dirty="0" smtClean="0"/>
              <a:t> determinados (como la misa para los muertos).</a:t>
            </a:r>
          </a:p>
          <a:p>
            <a:r>
              <a:rPr lang="es-MX" sz="2400" dirty="0" smtClean="0"/>
              <a:t>Se lleva el </a:t>
            </a:r>
            <a:r>
              <a:rPr lang="es-MX" sz="2400" b="1" i="1" u="sng" dirty="0" smtClean="0">
                <a:solidFill>
                  <a:srgbClr val="FFFF00"/>
                </a:solidFill>
              </a:rPr>
              <a:t>conteo</a:t>
            </a:r>
            <a:r>
              <a:rPr lang="es-MX" sz="2400" dirty="0" smtClean="0"/>
              <a:t> de asistencia a misas para traer un alma del purgatorio al paraíso, y hasta para aliviar los dolores de un alma condenada al castigo eterno.</a:t>
            </a:r>
          </a:p>
          <a:p>
            <a:r>
              <a:rPr lang="es-MX" sz="2400" dirty="0" smtClean="0"/>
              <a:t>La Misa Romana alcanzó </a:t>
            </a:r>
            <a:r>
              <a:rPr lang="es-MX" sz="2400" b="1" i="1" u="sng" dirty="0" smtClean="0">
                <a:solidFill>
                  <a:srgbClr val="FFFF00"/>
                </a:solidFill>
              </a:rPr>
              <a:t>uniformidad</a:t>
            </a:r>
            <a:r>
              <a:rPr lang="es-MX" sz="2400" dirty="0" smtClean="0"/>
              <a:t> después del Concilio de Trento y fue completada en 1570.</a:t>
            </a:r>
          </a:p>
        </p:txBody>
      </p:sp>
      <p:sp>
        <p:nvSpPr>
          <p:cNvPr id="4" name="CuadroTexto 3"/>
          <p:cNvSpPr txBox="1"/>
          <p:nvPr/>
        </p:nvSpPr>
        <p:spPr>
          <a:xfrm>
            <a:off x="4524695" y="6373087"/>
            <a:ext cx="3144982" cy="369332"/>
          </a:xfrm>
          <a:prstGeom prst="rect">
            <a:avLst/>
          </a:prstGeom>
          <a:noFill/>
        </p:spPr>
        <p:txBody>
          <a:bodyPr wrap="square" rtlCol="0">
            <a:spAutoFit/>
          </a:bodyPr>
          <a:lstStyle/>
          <a:p>
            <a:pPr algn="ctr"/>
            <a:r>
              <a:rPr lang="es-MX" dirty="0" smtClean="0">
                <a:solidFill>
                  <a:schemeClr val="tx2">
                    <a:lumMod val="25000"/>
                  </a:schemeClr>
                </a:solidFill>
                <a:latin typeface="Segoe UI Light" panose="020B0502040204020203" pitchFamily="34" charset="0"/>
                <a:cs typeface="Segoe UI Light" panose="020B0502040204020203" pitchFamily="34" charset="0"/>
              </a:rPr>
              <a:t>E. Adrián Rodríguez J.</a:t>
            </a:r>
            <a:endParaRPr lang="es-MX" dirty="0">
              <a:solidFill>
                <a:schemeClr val="tx2">
                  <a:lumMod val="25000"/>
                </a:schemeClr>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479045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9" y="388869"/>
            <a:ext cx="9291215" cy="1049235"/>
          </a:xfrm>
        </p:spPr>
        <p:txBody>
          <a:bodyPr>
            <a:normAutofit/>
          </a:bodyPr>
          <a:lstStyle/>
          <a:p>
            <a:r>
              <a:rPr lang="es-MX" sz="4800" dirty="0" smtClean="0">
                <a:effectLst>
                  <a:outerShdw blurRad="38100" dist="38100" dir="2700000" algn="tl">
                    <a:srgbClr val="000000">
                      <a:alpha val="43137"/>
                    </a:srgbClr>
                  </a:outerShdw>
                </a:effectLst>
              </a:rPr>
              <a:t>Subtemas a abordar:</a:t>
            </a:r>
            <a:endParaRPr lang="es-MX" sz="4800"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2438400" y="1918747"/>
            <a:ext cx="8304394" cy="3450613"/>
          </a:xfrm>
        </p:spPr>
        <p:txBody>
          <a:bodyPr anchor="ctr">
            <a:noAutofit/>
          </a:bodyPr>
          <a:lstStyle/>
          <a:p>
            <a:pPr marL="803275" indent="-803275">
              <a:buFont typeface="+mj-lt"/>
              <a:buAutoNum type="romanUcPeriod"/>
            </a:pPr>
            <a:r>
              <a:rPr lang="es-MX" sz="2400" dirty="0" smtClean="0"/>
              <a:t>Conceptos Introductorios</a:t>
            </a:r>
          </a:p>
          <a:p>
            <a:pPr marL="803275" indent="-803275">
              <a:buFont typeface="+mj-lt"/>
              <a:buAutoNum type="romanUcPeriod"/>
            </a:pPr>
            <a:r>
              <a:rPr lang="es-MX" sz="2400" dirty="0" smtClean="0"/>
              <a:t>Liturgia Primitiva. Sus orígenes y desarrollo</a:t>
            </a:r>
          </a:p>
          <a:p>
            <a:pPr marL="803275" indent="-803275">
              <a:buFont typeface="+mj-lt"/>
              <a:buAutoNum type="romanUcPeriod"/>
            </a:pPr>
            <a:r>
              <a:rPr lang="es-MX" sz="2400" dirty="0" smtClean="0"/>
              <a:t>Influencias de Oriente</a:t>
            </a:r>
          </a:p>
          <a:p>
            <a:pPr marL="803275" indent="-803275">
              <a:buFont typeface="+mj-lt"/>
              <a:buAutoNum type="romanUcPeriod"/>
            </a:pPr>
            <a:r>
              <a:rPr lang="es-MX" sz="2400" dirty="0" smtClean="0"/>
              <a:t>Influencias de Occidente </a:t>
            </a:r>
          </a:p>
          <a:p>
            <a:pPr marL="803275" indent="-803275">
              <a:buFont typeface="+mj-lt"/>
              <a:buAutoNum type="romanUcPeriod"/>
            </a:pPr>
            <a:r>
              <a:rPr lang="es-MX" sz="2400" dirty="0" smtClean="0"/>
              <a:t>Liturgia Romana</a:t>
            </a:r>
          </a:p>
          <a:p>
            <a:pPr marL="803275" indent="-803275">
              <a:buFont typeface="+mj-lt"/>
              <a:buAutoNum type="romanUcPeriod"/>
            </a:pPr>
            <a:r>
              <a:rPr lang="es-MX" sz="2400" dirty="0" smtClean="0"/>
              <a:t>Liturgia Luterana</a:t>
            </a:r>
          </a:p>
          <a:p>
            <a:pPr marL="803275" indent="-803275">
              <a:buFont typeface="+mj-lt"/>
              <a:buAutoNum type="romanUcPeriod"/>
            </a:pPr>
            <a:r>
              <a:rPr lang="es-MX" sz="2400" dirty="0" smtClean="0"/>
              <a:t>Liturgia Calvinista</a:t>
            </a:r>
          </a:p>
          <a:p>
            <a:pPr marL="803275" indent="-803275">
              <a:buFont typeface="+mj-lt"/>
              <a:buAutoNum type="romanUcPeriod"/>
            </a:pPr>
            <a:r>
              <a:rPr lang="es-MX" sz="2400" dirty="0" smtClean="0"/>
              <a:t>Liturgia de Westminster</a:t>
            </a:r>
            <a:endParaRPr lang="es-MX" sz="2400" dirty="0"/>
          </a:p>
        </p:txBody>
      </p:sp>
      <p:sp>
        <p:nvSpPr>
          <p:cNvPr id="4" name="CuadroTexto 3"/>
          <p:cNvSpPr txBox="1"/>
          <p:nvPr/>
        </p:nvSpPr>
        <p:spPr>
          <a:xfrm>
            <a:off x="4524695" y="6373087"/>
            <a:ext cx="3144982" cy="369332"/>
          </a:xfrm>
          <a:prstGeom prst="rect">
            <a:avLst/>
          </a:prstGeom>
          <a:noFill/>
        </p:spPr>
        <p:txBody>
          <a:bodyPr wrap="square" rtlCol="0">
            <a:spAutoFit/>
          </a:bodyPr>
          <a:lstStyle/>
          <a:p>
            <a:pPr algn="ctr"/>
            <a:r>
              <a:rPr lang="es-MX" dirty="0" smtClean="0">
                <a:solidFill>
                  <a:schemeClr val="tx2">
                    <a:lumMod val="25000"/>
                  </a:schemeClr>
                </a:solidFill>
                <a:latin typeface="Segoe UI Light" panose="020B0502040204020203" pitchFamily="34" charset="0"/>
                <a:cs typeface="Segoe UI Light" panose="020B0502040204020203" pitchFamily="34" charset="0"/>
              </a:rPr>
              <a:t>E. Adrián Rodríguez J.</a:t>
            </a:r>
            <a:endParaRPr lang="es-MX" dirty="0">
              <a:solidFill>
                <a:schemeClr val="tx2">
                  <a:lumMod val="25000"/>
                </a:schemeClr>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687938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402724"/>
            <a:ext cx="12192000" cy="1049235"/>
          </a:xfrm>
        </p:spPr>
        <p:txBody>
          <a:bodyPr>
            <a:noAutofit/>
          </a:bodyPr>
          <a:lstStyle/>
          <a:p>
            <a:r>
              <a:rPr lang="es-MX" sz="4400" dirty="0" smtClean="0"/>
              <a:t>Vi. Liturgia luterana</a:t>
            </a:r>
            <a:endParaRPr lang="es-MX" sz="2400" dirty="0"/>
          </a:p>
        </p:txBody>
      </p:sp>
      <p:sp>
        <p:nvSpPr>
          <p:cNvPr id="3" name="Marcador de contenido 2"/>
          <p:cNvSpPr>
            <a:spLocks noGrp="1"/>
          </p:cNvSpPr>
          <p:nvPr>
            <p:ph idx="1"/>
          </p:nvPr>
        </p:nvSpPr>
        <p:spPr>
          <a:xfrm>
            <a:off x="193964" y="1870372"/>
            <a:ext cx="11748654" cy="3817654"/>
          </a:xfrm>
        </p:spPr>
        <p:txBody>
          <a:bodyPr anchor="ctr">
            <a:noAutofit/>
          </a:bodyPr>
          <a:lstStyle/>
          <a:p>
            <a:r>
              <a:rPr lang="es-MX" sz="2400" dirty="0" smtClean="0"/>
              <a:t>Las liturgias de los reformadores, fueron en parte </a:t>
            </a:r>
            <a:r>
              <a:rPr lang="es-MX" sz="2400" b="1" i="1" u="sng" dirty="0" smtClean="0">
                <a:solidFill>
                  <a:srgbClr val="FFFF00"/>
                </a:solidFill>
              </a:rPr>
              <a:t>reflejo</a:t>
            </a:r>
            <a:r>
              <a:rPr lang="es-MX" sz="2400" dirty="0" smtClean="0"/>
              <a:t> de la liturgia católica romana y en parte una </a:t>
            </a:r>
            <a:r>
              <a:rPr lang="es-MX" sz="2400" b="1" i="1" u="sng" dirty="0" smtClean="0">
                <a:solidFill>
                  <a:srgbClr val="FFFF00"/>
                </a:solidFill>
              </a:rPr>
              <a:t>reacción</a:t>
            </a:r>
            <a:r>
              <a:rPr lang="es-MX" sz="2400" dirty="0" smtClean="0"/>
              <a:t> a ella. </a:t>
            </a:r>
          </a:p>
          <a:p>
            <a:r>
              <a:rPr lang="es-MX" sz="2400" dirty="0" smtClean="0"/>
              <a:t>Lutero mantiene la Liturgia de la Palabra con un fuerte énfasis en la lectura de las </a:t>
            </a:r>
            <a:r>
              <a:rPr lang="es-MX" sz="2400" b="1" i="1" u="sng" dirty="0" smtClean="0">
                <a:solidFill>
                  <a:srgbClr val="FFFF00"/>
                </a:solidFill>
              </a:rPr>
              <a:t>Escrituras</a:t>
            </a:r>
            <a:r>
              <a:rPr lang="es-MX" sz="2400" dirty="0" smtClean="0"/>
              <a:t>, incluso en lenguaje vernácula. Por su influencia, </a:t>
            </a:r>
            <a:r>
              <a:rPr lang="es-MX" sz="2400" dirty="0" err="1" smtClean="0"/>
              <a:t>Gutemberg</a:t>
            </a:r>
            <a:r>
              <a:rPr lang="es-MX" sz="2400" dirty="0" smtClean="0"/>
              <a:t> imprime el primer libro de la historia: La </a:t>
            </a:r>
            <a:r>
              <a:rPr lang="es-MX" sz="2400" b="1" i="1" u="sng" dirty="0" smtClean="0">
                <a:solidFill>
                  <a:srgbClr val="FFFF00"/>
                </a:solidFill>
              </a:rPr>
              <a:t>Biblia</a:t>
            </a:r>
            <a:r>
              <a:rPr lang="es-MX" sz="2400" dirty="0" smtClean="0"/>
              <a:t> en alemán.</a:t>
            </a:r>
          </a:p>
          <a:p>
            <a:r>
              <a:rPr lang="es-MX" sz="2400" dirty="0" smtClean="0"/>
              <a:t>Mantiene el </a:t>
            </a:r>
            <a:r>
              <a:rPr lang="es-MX" sz="2400" b="1" i="1" u="sng" dirty="0" smtClean="0">
                <a:solidFill>
                  <a:srgbClr val="FFFF00"/>
                </a:solidFill>
              </a:rPr>
              <a:t>Aposento Alto</a:t>
            </a:r>
            <a:r>
              <a:rPr lang="es-MX" sz="2400" dirty="0" smtClean="0"/>
              <a:t>, pero enfatizando que no es misa (sacrificio) porque Cristo ha sido sacrificado “una vez para siempre” (He 9.24-28); y en la eucaristía no hay </a:t>
            </a:r>
            <a:r>
              <a:rPr lang="es-MX" sz="2400" b="1" i="1" u="sng" dirty="0" smtClean="0">
                <a:solidFill>
                  <a:srgbClr val="FFFF00"/>
                </a:solidFill>
              </a:rPr>
              <a:t>transubstanciación</a:t>
            </a:r>
            <a:r>
              <a:rPr lang="es-MX" sz="2400" dirty="0" smtClean="0"/>
              <a:t>.</a:t>
            </a:r>
          </a:p>
          <a:p>
            <a:r>
              <a:rPr lang="es-MX" sz="2400" dirty="0" smtClean="0"/>
              <a:t>Lutero valora el culto como medio de </a:t>
            </a:r>
            <a:r>
              <a:rPr lang="es-MX" sz="2400" b="1" i="1" u="sng" dirty="0" smtClean="0">
                <a:solidFill>
                  <a:srgbClr val="FFFF00"/>
                </a:solidFill>
              </a:rPr>
              <a:t>gracia</a:t>
            </a:r>
            <a:r>
              <a:rPr lang="es-MX" sz="2400" dirty="0" smtClean="0"/>
              <a:t> para que el pueblo responda en alabanza a Dios por la gracia misma.</a:t>
            </a:r>
          </a:p>
        </p:txBody>
      </p:sp>
      <p:sp>
        <p:nvSpPr>
          <p:cNvPr id="4" name="CuadroTexto 3"/>
          <p:cNvSpPr txBox="1"/>
          <p:nvPr/>
        </p:nvSpPr>
        <p:spPr>
          <a:xfrm>
            <a:off x="4524695" y="6373087"/>
            <a:ext cx="3144982" cy="369332"/>
          </a:xfrm>
          <a:prstGeom prst="rect">
            <a:avLst/>
          </a:prstGeom>
          <a:noFill/>
        </p:spPr>
        <p:txBody>
          <a:bodyPr wrap="square" rtlCol="0">
            <a:spAutoFit/>
          </a:bodyPr>
          <a:lstStyle/>
          <a:p>
            <a:pPr algn="ctr"/>
            <a:r>
              <a:rPr lang="es-MX" dirty="0" smtClean="0">
                <a:solidFill>
                  <a:schemeClr val="tx2">
                    <a:lumMod val="25000"/>
                  </a:schemeClr>
                </a:solidFill>
                <a:latin typeface="Segoe UI Light" panose="020B0502040204020203" pitchFamily="34" charset="0"/>
                <a:cs typeface="Segoe UI Light" panose="020B0502040204020203" pitchFamily="34" charset="0"/>
              </a:rPr>
              <a:t>E. Adrián Rodríguez J.</a:t>
            </a:r>
            <a:endParaRPr lang="es-MX" dirty="0">
              <a:solidFill>
                <a:schemeClr val="tx2">
                  <a:lumMod val="25000"/>
                </a:schemeClr>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661186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402724"/>
            <a:ext cx="12192000" cy="1049235"/>
          </a:xfrm>
        </p:spPr>
        <p:txBody>
          <a:bodyPr>
            <a:noAutofit/>
          </a:bodyPr>
          <a:lstStyle/>
          <a:p>
            <a:r>
              <a:rPr lang="es-MX" sz="4400" dirty="0" smtClean="0"/>
              <a:t>Vi. Liturgia luterana</a:t>
            </a:r>
            <a:endParaRPr lang="es-MX" sz="2400" dirty="0"/>
          </a:p>
        </p:txBody>
      </p:sp>
      <p:sp>
        <p:nvSpPr>
          <p:cNvPr id="3" name="Marcador de contenido 2"/>
          <p:cNvSpPr>
            <a:spLocks noGrp="1"/>
          </p:cNvSpPr>
          <p:nvPr>
            <p:ph idx="1"/>
          </p:nvPr>
        </p:nvSpPr>
        <p:spPr>
          <a:xfrm>
            <a:off x="193964" y="1731822"/>
            <a:ext cx="11748654" cy="3817654"/>
          </a:xfrm>
        </p:spPr>
        <p:txBody>
          <a:bodyPr anchor="ctr">
            <a:noAutofit/>
          </a:bodyPr>
          <a:lstStyle/>
          <a:p>
            <a:r>
              <a:rPr lang="es-MX" sz="2400" dirty="0" smtClean="0"/>
              <a:t>La música deja de ser privativa del ministro y sus auxiliares, convirtiéndola en una </a:t>
            </a:r>
            <a:r>
              <a:rPr lang="es-MX" sz="2400" b="1" i="1" u="sng" dirty="0" smtClean="0">
                <a:solidFill>
                  <a:srgbClr val="FFFF00"/>
                </a:solidFill>
              </a:rPr>
              <a:t>experiencia participativa</a:t>
            </a:r>
            <a:r>
              <a:rPr lang="es-MX" sz="2400" dirty="0" smtClean="0"/>
              <a:t> para todos los adoradores congregados. La iglesia no es más el clero; la Iglesia es la comunidad de fieles que alaban a Dios por la gracia de la salvación.</a:t>
            </a:r>
          </a:p>
          <a:p>
            <a:r>
              <a:rPr lang="es-MX" sz="2400" dirty="0" smtClean="0"/>
              <a:t>Así se desarrolla la doctrina del “</a:t>
            </a:r>
            <a:r>
              <a:rPr lang="es-MX" sz="2400" b="1" i="1" u="sng" dirty="0" smtClean="0">
                <a:solidFill>
                  <a:srgbClr val="FFFF00"/>
                </a:solidFill>
              </a:rPr>
              <a:t>sacerdocio universal de los creyentes</a:t>
            </a:r>
            <a:r>
              <a:rPr lang="es-MX" sz="2400" dirty="0" smtClean="0"/>
              <a:t>”.</a:t>
            </a:r>
          </a:p>
          <a:p>
            <a:r>
              <a:rPr lang="es-MX" sz="2400" dirty="0" smtClean="0"/>
              <a:t>La Liturgia de Lutero incluye: Adoración, Confesión de Pecados y Seguridad del Perdón, Enseñanza, Responso, Liturgia del Aposento Alto (con Eucaristía semanal), Comunión (Oración intercesora), Consagración, repetición del Padre Nuestro y el </a:t>
            </a:r>
            <a:r>
              <a:rPr lang="es-MX" sz="2400" i="1" dirty="0" err="1" smtClean="0"/>
              <a:t>Angius</a:t>
            </a:r>
            <a:r>
              <a:rPr lang="es-MX" sz="2400" i="1" dirty="0" smtClean="0"/>
              <a:t> Dei</a:t>
            </a:r>
            <a:r>
              <a:rPr lang="es-MX" sz="2400" dirty="0" smtClean="0"/>
              <a:t>; la celebración (gozo por la gracia salvadora –</a:t>
            </a:r>
            <a:r>
              <a:rPr lang="es-MX" sz="2400" i="1" dirty="0" err="1" smtClean="0"/>
              <a:t>Nunnc</a:t>
            </a:r>
            <a:r>
              <a:rPr lang="es-MX" sz="2400" i="1" dirty="0" smtClean="0"/>
              <a:t> </a:t>
            </a:r>
            <a:r>
              <a:rPr lang="es-MX" sz="2400" i="1" dirty="0" err="1" smtClean="0"/>
              <a:t>Dimitis</a:t>
            </a:r>
            <a:r>
              <a:rPr lang="es-MX" sz="2400" dirty="0" smtClean="0"/>
              <a:t> seguido de un “El Señor se con Vosotros”… presencia continua de Dios) y bendición Aarónica.</a:t>
            </a:r>
          </a:p>
        </p:txBody>
      </p:sp>
      <p:sp>
        <p:nvSpPr>
          <p:cNvPr id="4" name="CuadroTexto 3"/>
          <p:cNvSpPr txBox="1"/>
          <p:nvPr/>
        </p:nvSpPr>
        <p:spPr>
          <a:xfrm>
            <a:off x="4524695" y="6373087"/>
            <a:ext cx="3144982" cy="369332"/>
          </a:xfrm>
          <a:prstGeom prst="rect">
            <a:avLst/>
          </a:prstGeom>
          <a:noFill/>
        </p:spPr>
        <p:txBody>
          <a:bodyPr wrap="square" rtlCol="0">
            <a:spAutoFit/>
          </a:bodyPr>
          <a:lstStyle/>
          <a:p>
            <a:pPr algn="ctr"/>
            <a:r>
              <a:rPr lang="es-MX" dirty="0" smtClean="0">
                <a:solidFill>
                  <a:schemeClr val="tx2">
                    <a:lumMod val="25000"/>
                  </a:schemeClr>
                </a:solidFill>
                <a:latin typeface="Segoe UI Light" panose="020B0502040204020203" pitchFamily="34" charset="0"/>
                <a:cs typeface="Segoe UI Light" panose="020B0502040204020203" pitchFamily="34" charset="0"/>
              </a:rPr>
              <a:t>E. Adrián Rodríguez J.</a:t>
            </a:r>
            <a:endParaRPr lang="es-MX" dirty="0">
              <a:solidFill>
                <a:schemeClr val="tx2">
                  <a:lumMod val="25000"/>
                </a:schemeClr>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961534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402724"/>
            <a:ext cx="12192000" cy="1049235"/>
          </a:xfrm>
        </p:spPr>
        <p:txBody>
          <a:bodyPr>
            <a:noAutofit/>
          </a:bodyPr>
          <a:lstStyle/>
          <a:p>
            <a:r>
              <a:rPr lang="es-MX" sz="4400" dirty="0" err="1" smtClean="0"/>
              <a:t>Vii</a:t>
            </a:r>
            <a:r>
              <a:rPr lang="es-MX" sz="4400" dirty="0" smtClean="0"/>
              <a:t>. Liturgia calvinista</a:t>
            </a:r>
            <a:endParaRPr lang="es-MX" sz="2400" dirty="0"/>
          </a:p>
        </p:txBody>
      </p:sp>
      <p:sp>
        <p:nvSpPr>
          <p:cNvPr id="3" name="Marcador de contenido 2"/>
          <p:cNvSpPr>
            <a:spLocks noGrp="1"/>
          </p:cNvSpPr>
          <p:nvPr>
            <p:ph idx="1"/>
          </p:nvPr>
        </p:nvSpPr>
        <p:spPr>
          <a:xfrm>
            <a:off x="193964" y="1731822"/>
            <a:ext cx="11748654" cy="3817654"/>
          </a:xfrm>
        </p:spPr>
        <p:txBody>
          <a:bodyPr anchor="ctr">
            <a:noAutofit/>
          </a:bodyPr>
          <a:lstStyle/>
          <a:p>
            <a:r>
              <a:rPr lang="es-MX" sz="2400" dirty="0" smtClean="0"/>
              <a:t>Al ser pastor en Estrasburgo (1538-1541), Calvino conoció la Liturgia de Martín </a:t>
            </a:r>
            <a:r>
              <a:rPr lang="es-MX" sz="2400" b="1" i="1" u="sng" dirty="0" smtClean="0">
                <a:solidFill>
                  <a:srgbClr val="FFFF00"/>
                </a:solidFill>
              </a:rPr>
              <a:t>Bucero</a:t>
            </a:r>
            <a:r>
              <a:rPr lang="es-MX" sz="2400" dirty="0" smtClean="0"/>
              <a:t>, observador analítico del pensamiento y liturgia de Lutero. Bucero era entonces pastor de una numerosa congregación alemana, de la que quedó impresionado y profundamente afectado por su claro y a la vez sencillo pensamiento teológico reflejado en la liturgia: énfasis en el sermón, en la reducción de ritos, en la participación de la congregación y en el canto de Salmos sin instrumentos.</a:t>
            </a:r>
          </a:p>
          <a:p>
            <a:r>
              <a:rPr lang="es-MX" sz="2400" dirty="0" smtClean="0"/>
              <a:t>Bucero y Calvino con base en Hch.2, identificaron 4 elementos fundamentales:</a:t>
            </a:r>
          </a:p>
          <a:p>
            <a:pPr lvl="1"/>
            <a:r>
              <a:rPr lang="es-MX" sz="2200" dirty="0" smtClean="0"/>
              <a:t>La Palabra, la Oración, la Cena del Señor y las limosnas.</a:t>
            </a:r>
          </a:p>
          <a:p>
            <a:endParaRPr lang="es-MX" sz="2400" dirty="0" smtClean="0"/>
          </a:p>
        </p:txBody>
      </p:sp>
      <p:sp>
        <p:nvSpPr>
          <p:cNvPr id="4" name="CuadroTexto 3"/>
          <p:cNvSpPr txBox="1"/>
          <p:nvPr/>
        </p:nvSpPr>
        <p:spPr>
          <a:xfrm>
            <a:off x="4524695" y="6373087"/>
            <a:ext cx="3144982" cy="369332"/>
          </a:xfrm>
          <a:prstGeom prst="rect">
            <a:avLst/>
          </a:prstGeom>
          <a:noFill/>
        </p:spPr>
        <p:txBody>
          <a:bodyPr wrap="square" rtlCol="0">
            <a:spAutoFit/>
          </a:bodyPr>
          <a:lstStyle/>
          <a:p>
            <a:pPr algn="ctr"/>
            <a:r>
              <a:rPr lang="es-MX" dirty="0" smtClean="0">
                <a:solidFill>
                  <a:schemeClr val="tx2">
                    <a:lumMod val="25000"/>
                  </a:schemeClr>
                </a:solidFill>
                <a:latin typeface="Segoe UI Light" panose="020B0502040204020203" pitchFamily="34" charset="0"/>
                <a:cs typeface="Segoe UI Light" panose="020B0502040204020203" pitchFamily="34" charset="0"/>
              </a:rPr>
              <a:t>E. Adrián Rodríguez J.</a:t>
            </a:r>
            <a:endParaRPr lang="es-MX" dirty="0">
              <a:solidFill>
                <a:schemeClr val="tx2">
                  <a:lumMod val="25000"/>
                </a:schemeClr>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843531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402724"/>
            <a:ext cx="12192000" cy="1049235"/>
          </a:xfrm>
        </p:spPr>
        <p:txBody>
          <a:bodyPr>
            <a:noAutofit/>
          </a:bodyPr>
          <a:lstStyle/>
          <a:p>
            <a:r>
              <a:rPr lang="es-MX" sz="4400" dirty="0" err="1" smtClean="0"/>
              <a:t>Vii</a:t>
            </a:r>
            <a:r>
              <a:rPr lang="es-MX" sz="4400" dirty="0" smtClean="0"/>
              <a:t>. Liturgia calvinista</a:t>
            </a:r>
            <a:endParaRPr lang="es-MX" sz="2400" dirty="0"/>
          </a:p>
        </p:txBody>
      </p:sp>
      <p:sp>
        <p:nvSpPr>
          <p:cNvPr id="3" name="Marcador de contenido 2"/>
          <p:cNvSpPr>
            <a:spLocks noGrp="1"/>
          </p:cNvSpPr>
          <p:nvPr>
            <p:ph idx="1"/>
          </p:nvPr>
        </p:nvSpPr>
        <p:spPr>
          <a:xfrm>
            <a:off x="193964" y="1731822"/>
            <a:ext cx="11748654" cy="3817654"/>
          </a:xfrm>
        </p:spPr>
        <p:txBody>
          <a:bodyPr anchor="ctr">
            <a:noAutofit/>
          </a:bodyPr>
          <a:lstStyle/>
          <a:p>
            <a:r>
              <a:rPr lang="es-MX" sz="2400" dirty="0" smtClean="0"/>
              <a:t>Para Calvino la Palabra y el Culto debían ser </a:t>
            </a:r>
            <a:r>
              <a:rPr lang="es-MX" sz="2400" b="1" i="1" u="sng" dirty="0" smtClean="0">
                <a:solidFill>
                  <a:srgbClr val="FFFF00"/>
                </a:solidFill>
              </a:rPr>
              <a:t>entendidos</a:t>
            </a:r>
            <a:r>
              <a:rPr lang="es-MX" sz="2400" dirty="0" smtClean="0"/>
              <a:t>. La fe nunca habría de ser una expresión ciega, ininteligible, monótona y sin significado.</a:t>
            </a:r>
          </a:p>
          <a:p>
            <a:r>
              <a:rPr lang="es-MX" sz="2400" dirty="0" smtClean="0"/>
              <a:t>Para Calvino era tan importante celebrar la liturgia en el lenguaje vernácula, como exhortar permanentemente a los creyentes a participar en los cultos, con </a:t>
            </a:r>
            <a:r>
              <a:rPr lang="es-MX" sz="2400" b="1" i="1" u="sng" dirty="0" smtClean="0">
                <a:solidFill>
                  <a:srgbClr val="FFFF00"/>
                </a:solidFill>
              </a:rPr>
              <a:t>asistencia</a:t>
            </a:r>
            <a:r>
              <a:rPr lang="es-MX" sz="2400" dirty="0" smtClean="0"/>
              <a:t> e </a:t>
            </a:r>
            <a:r>
              <a:rPr lang="es-MX" sz="2400" b="1" i="1" u="sng" dirty="0" smtClean="0">
                <a:solidFill>
                  <a:srgbClr val="FFFF00"/>
                </a:solidFill>
              </a:rPr>
              <a:t>involucramiento</a:t>
            </a:r>
            <a:r>
              <a:rPr lang="es-MX" sz="2400" dirty="0" smtClean="0"/>
              <a:t> activo.</a:t>
            </a:r>
          </a:p>
          <a:p>
            <a:r>
              <a:rPr lang="es-MX" sz="2400" dirty="0" smtClean="0"/>
              <a:t>Calvino introduce el </a:t>
            </a:r>
            <a:r>
              <a:rPr lang="es-MX" sz="2400" b="1" i="1" u="sng" dirty="0">
                <a:solidFill>
                  <a:srgbClr val="FFFF00"/>
                </a:solidFill>
              </a:rPr>
              <a:t>P</a:t>
            </a:r>
            <a:r>
              <a:rPr lang="es-MX" sz="2400" b="1" i="1" u="sng" dirty="0" smtClean="0">
                <a:solidFill>
                  <a:srgbClr val="FFFF00"/>
                </a:solidFill>
              </a:rPr>
              <a:t>rincipio Regulativo de la Adoración</a:t>
            </a:r>
            <a:r>
              <a:rPr lang="es-MX" sz="2400" dirty="0" smtClean="0"/>
              <a:t>: El pueblo del pacto ha de adorar a Dios en los términos que Dios mismo ha dictado en la Escritura.</a:t>
            </a:r>
            <a:endParaRPr lang="es-MX" sz="2200" dirty="0" smtClean="0"/>
          </a:p>
          <a:p>
            <a:endParaRPr lang="es-MX" sz="2400" dirty="0" smtClean="0"/>
          </a:p>
        </p:txBody>
      </p:sp>
      <p:sp>
        <p:nvSpPr>
          <p:cNvPr id="4" name="CuadroTexto 3"/>
          <p:cNvSpPr txBox="1"/>
          <p:nvPr/>
        </p:nvSpPr>
        <p:spPr>
          <a:xfrm>
            <a:off x="4524695" y="6373087"/>
            <a:ext cx="3144982" cy="369332"/>
          </a:xfrm>
          <a:prstGeom prst="rect">
            <a:avLst/>
          </a:prstGeom>
          <a:noFill/>
        </p:spPr>
        <p:txBody>
          <a:bodyPr wrap="square" rtlCol="0">
            <a:spAutoFit/>
          </a:bodyPr>
          <a:lstStyle/>
          <a:p>
            <a:pPr algn="ctr"/>
            <a:r>
              <a:rPr lang="es-MX" dirty="0" smtClean="0">
                <a:solidFill>
                  <a:schemeClr val="tx2">
                    <a:lumMod val="25000"/>
                  </a:schemeClr>
                </a:solidFill>
                <a:latin typeface="Segoe UI Light" panose="020B0502040204020203" pitchFamily="34" charset="0"/>
                <a:cs typeface="Segoe UI Light" panose="020B0502040204020203" pitchFamily="34" charset="0"/>
              </a:rPr>
              <a:t>E. Adrián Rodríguez J.</a:t>
            </a:r>
            <a:endParaRPr lang="es-MX" dirty="0">
              <a:solidFill>
                <a:schemeClr val="tx2">
                  <a:lumMod val="25000"/>
                </a:schemeClr>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093274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402724"/>
            <a:ext cx="12192000" cy="1049235"/>
          </a:xfrm>
        </p:spPr>
        <p:txBody>
          <a:bodyPr>
            <a:noAutofit/>
          </a:bodyPr>
          <a:lstStyle/>
          <a:p>
            <a:r>
              <a:rPr lang="es-MX" sz="4400" dirty="0" err="1" smtClean="0"/>
              <a:t>Vii</a:t>
            </a:r>
            <a:r>
              <a:rPr lang="es-MX" sz="4400" dirty="0" smtClean="0"/>
              <a:t>. Liturgia calvinista</a:t>
            </a:r>
            <a:endParaRPr lang="es-MX" sz="2400" dirty="0"/>
          </a:p>
        </p:txBody>
      </p:sp>
      <p:sp>
        <p:nvSpPr>
          <p:cNvPr id="3" name="Marcador de contenido 2"/>
          <p:cNvSpPr>
            <a:spLocks noGrp="1"/>
          </p:cNvSpPr>
          <p:nvPr>
            <p:ph idx="1"/>
          </p:nvPr>
        </p:nvSpPr>
        <p:spPr>
          <a:xfrm>
            <a:off x="193964" y="1731822"/>
            <a:ext cx="11748654" cy="3817654"/>
          </a:xfrm>
        </p:spPr>
        <p:txBody>
          <a:bodyPr anchor="ctr">
            <a:noAutofit/>
          </a:bodyPr>
          <a:lstStyle/>
          <a:p>
            <a:r>
              <a:rPr lang="es-MX" sz="2400" dirty="0" smtClean="0"/>
              <a:t>La Liturgia de la </a:t>
            </a:r>
            <a:r>
              <a:rPr lang="es-MX" sz="2400" b="1" i="1" u="sng" dirty="0" smtClean="0">
                <a:solidFill>
                  <a:srgbClr val="FFFF00"/>
                </a:solidFill>
              </a:rPr>
              <a:t>Palabra</a:t>
            </a:r>
            <a:r>
              <a:rPr lang="es-MX" sz="2400" dirty="0" smtClean="0"/>
              <a:t> incluía:</a:t>
            </a:r>
          </a:p>
          <a:p>
            <a:pPr lvl="1"/>
            <a:r>
              <a:rPr lang="es-MX" sz="2000" dirty="0" smtClean="0"/>
              <a:t>Adoración</a:t>
            </a:r>
          </a:p>
          <a:p>
            <a:pPr lvl="1"/>
            <a:r>
              <a:rPr lang="es-MX" sz="2000" dirty="0" smtClean="0"/>
              <a:t>Confesión y Seguridad del Perdón</a:t>
            </a:r>
          </a:p>
          <a:p>
            <a:pPr lvl="1"/>
            <a:r>
              <a:rPr lang="es-MX" sz="2000" dirty="0" smtClean="0"/>
              <a:t>Acción de gracias y Respuesta</a:t>
            </a:r>
          </a:p>
          <a:p>
            <a:pPr lvl="1"/>
            <a:r>
              <a:rPr lang="es-MX" sz="2000" dirty="0" smtClean="0"/>
              <a:t>Calvino incluyó la lectura delos 10 Mandamientos en lugar de la </a:t>
            </a:r>
            <a:r>
              <a:rPr lang="es-MX" sz="2000" dirty="0" err="1" smtClean="0"/>
              <a:t>Lect</a:t>
            </a:r>
            <a:r>
              <a:rPr lang="es-MX" sz="2000" dirty="0" smtClean="0"/>
              <a:t>. Del AT</a:t>
            </a:r>
          </a:p>
          <a:p>
            <a:pPr lvl="1"/>
            <a:r>
              <a:rPr lang="es-MX" sz="2000" dirty="0" smtClean="0"/>
              <a:t>Instrucción. Para Calvino, la Biblia es Evangelio: Todo ha de ser entendido en su contexto </a:t>
            </a:r>
            <a:r>
              <a:rPr lang="es-MX" sz="2000" dirty="0" err="1" smtClean="0"/>
              <a:t>cristocéntrico</a:t>
            </a:r>
            <a:r>
              <a:rPr lang="es-MX" sz="2000" dirty="0" smtClean="0"/>
              <a:t>. La Predicación requiere: Reverencia del pueblo e iluminación divina para ser entendida.</a:t>
            </a:r>
            <a:endParaRPr lang="es-MX" sz="2400" dirty="0" smtClean="0"/>
          </a:p>
        </p:txBody>
      </p:sp>
      <p:sp>
        <p:nvSpPr>
          <p:cNvPr id="4" name="CuadroTexto 3"/>
          <p:cNvSpPr txBox="1"/>
          <p:nvPr/>
        </p:nvSpPr>
        <p:spPr>
          <a:xfrm>
            <a:off x="4524695" y="6373087"/>
            <a:ext cx="3144982" cy="369332"/>
          </a:xfrm>
          <a:prstGeom prst="rect">
            <a:avLst/>
          </a:prstGeom>
          <a:noFill/>
        </p:spPr>
        <p:txBody>
          <a:bodyPr wrap="square" rtlCol="0">
            <a:spAutoFit/>
          </a:bodyPr>
          <a:lstStyle/>
          <a:p>
            <a:pPr algn="ctr"/>
            <a:r>
              <a:rPr lang="es-MX" dirty="0" smtClean="0">
                <a:solidFill>
                  <a:schemeClr val="tx2">
                    <a:lumMod val="25000"/>
                  </a:schemeClr>
                </a:solidFill>
                <a:latin typeface="Segoe UI Light" panose="020B0502040204020203" pitchFamily="34" charset="0"/>
                <a:cs typeface="Segoe UI Light" panose="020B0502040204020203" pitchFamily="34" charset="0"/>
              </a:rPr>
              <a:t>E. Adrián Rodríguez J.</a:t>
            </a:r>
            <a:endParaRPr lang="es-MX" dirty="0">
              <a:solidFill>
                <a:schemeClr val="tx2">
                  <a:lumMod val="25000"/>
                </a:schemeClr>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568013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402724"/>
            <a:ext cx="12192000" cy="1049235"/>
          </a:xfrm>
        </p:spPr>
        <p:txBody>
          <a:bodyPr>
            <a:noAutofit/>
          </a:bodyPr>
          <a:lstStyle/>
          <a:p>
            <a:r>
              <a:rPr lang="es-MX" sz="4400" dirty="0" err="1" smtClean="0"/>
              <a:t>Vii</a:t>
            </a:r>
            <a:r>
              <a:rPr lang="es-MX" sz="4400" dirty="0" smtClean="0"/>
              <a:t>. Liturgia calvinista</a:t>
            </a:r>
            <a:endParaRPr lang="es-MX" sz="2400" dirty="0"/>
          </a:p>
        </p:txBody>
      </p:sp>
      <p:sp>
        <p:nvSpPr>
          <p:cNvPr id="3" name="Marcador de contenido 2"/>
          <p:cNvSpPr>
            <a:spLocks noGrp="1"/>
          </p:cNvSpPr>
          <p:nvPr>
            <p:ph idx="1"/>
          </p:nvPr>
        </p:nvSpPr>
        <p:spPr>
          <a:xfrm>
            <a:off x="193964" y="1731822"/>
            <a:ext cx="11748654" cy="3817654"/>
          </a:xfrm>
        </p:spPr>
        <p:txBody>
          <a:bodyPr anchor="ctr">
            <a:noAutofit/>
          </a:bodyPr>
          <a:lstStyle/>
          <a:p>
            <a:r>
              <a:rPr lang="es-MX" sz="2400" dirty="0" smtClean="0"/>
              <a:t>La Liturgia de del </a:t>
            </a:r>
            <a:r>
              <a:rPr lang="es-MX" sz="2400" b="1" i="1" u="sng" dirty="0" smtClean="0">
                <a:solidFill>
                  <a:srgbClr val="FFFF00"/>
                </a:solidFill>
              </a:rPr>
              <a:t>Aposento Alto</a:t>
            </a:r>
            <a:r>
              <a:rPr lang="es-MX" sz="2400" dirty="0" smtClean="0"/>
              <a:t> Incluía:</a:t>
            </a:r>
          </a:p>
          <a:p>
            <a:pPr lvl="1"/>
            <a:r>
              <a:rPr lang="es-MX" sz="2000" dirty="0" smtClean="0"/>
              <a:t>Al principio cediendo a las presiones de la misa católica, Calvino </a:t>
            </a:r>
            <a:r>
              <a:rPr lang="es-MX" sz="2000" b="1" i="1" u="sng" dirty="0" smtClean="0">
                <a:solidFill>
                  <a:srgbClr val="FFFF00"/>
                </a:solidFill>
              </a:rPr>
              <a:t>no</a:t>
            </a:r>
            <a:r>
              <a:rPr lang="es-MX" sz="2000" dirty="0" smtClean="0"/>
              <a:t> incluyó la seguridad del perdón y la celebración semanal de la Liturgia del Aposento Alto. Más tarde se </a:t>
            </a:r>
            <a:r>
              <a:rPr lang="es-MX" sz="2000" b="1" i="1" u="sng" dirty="0" smtClean="0">
                <a:solidFill>
                  <a:srgbClr val="FFFF00"/>
                </a:solidFill>
              </a:rPr>
              <a:t>arrepintió</a:t>
            </a:r>
            <a:r>
              <a:rPr lang="es-MX" sz="2000" dirty="0" smtClean="0"/>
              <a:t> de no haberlos incluido en la Liturgia Ginebrina (Institución de la Religión Cristiana, 4.17.44-46)</a:t>
            </a:r>
          </a:p>
          <a:p>
            <a:pPr lvl="1"/>
            <a:r>
              <a:rPr lang="es-MX" sz="2000" dirty="0" smtClean="0"/>
              <a:t>Al celebrar comunión, primero trimestralmente, y luego tan seguido como el Consistorio lo permitiera, el aspecto “vertical” del sacramento consiste en promover la “</a:t>
            </a:r>
            <a:r>
              <a:rPr lang="es-MX" sz="2000" b="1" i="1" u="sng" dirty="0" smtClean="0">
                <a:solidFill>
                  <a:srgbClr val="FFFF00"/>
                </a:solidFill>
              </a:rPr>
              <a:t>unión mística</a:t>
            </a:r>
            <a:r>
              <a:rPr lang="es-MX" sz="2000" dirty="0" smtClean="0"/>
              <a:t>” entre el creyente y el Cristo resucitado. Mediante la oración y las palabras de Jesús referentes a la Eucaristía, los elementos se apartan para su uso santo.</a:t>
            </a:r>
            <a:endParaRPr lang="es-MX" sz="2400" dirty="0" smtClean="0"/>
          </a:p>
        </p:txBody>
      </p:sp>
      <p:sp>
        <p:nvSpPr>
          <p:cNvPr id="4" name="CuadroTexto 3"/>
          <p:cNvSpPr txBox="1"/>
          <p:nvPr/>
        </p:nvSpPr>
        <p:spPr>
          <a:xfrm>
            <a:off x="4524695" y="6373087"/>
            <a:ext cx="3144982" cy="369332"/>
          </a:xfrm>
          <a:prstGeom prst="rect">
            <a:avLst/>
          </a:prstGeom>
          <a:noFill/>
        </p:spPr>
        <p:txBody>
          <a:bodyPr wrap="square" rtlCol="0">
            <a:spAutoFit/>
          </a:bodyPr>
          <a:lstStyle/>
          <a:p>
            <a:pPr algn="ctr"/>
            <a:r>
              <a:rPr lang="es-MX" dirty="0" smtClean="0">
                <a:solidFill>
                  <a:schemeClr val="tx2">
                    <a:lumMod val="25000"/>
                  </a:schemeClr>
                </a:solidFill>
                <a:latin typeface="Segoe UI Light" panose="020B0502040204020203" pitchFamily="34" charset="0"/>
                <a:cs typeface="Segoe UI Light" panose="020B0502040204020203" pitchFamily="34" charset="0"/>
              </a:rPr>
              <a:t>E. Adrián Rodríguez J.</a:t>
            </a:r>
            <a:endParaRPr lang="es-MX" dirty="0">
              <a:solidFill>
                <a:schemeClr val="tx2">
                  <a:lumMod val="25000"/>
                </a:schemeClr>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359842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402724"/>
            <a:ext cx="12192000" cy="1049235"/>
          </a:xfrm>
        </p:spPr>
        <p:txBody>
          <a:bodyPr>
            <a:noAutofit/>
          </a:bodyPr>
          <a:lstStyle/>
          <a:p>
            <a:r>
              <a:rPr lang="es-MX" sz="4400" dirty="0" err="1" smtClean="0"/>
              <a:t>Vii</a:t>
            </a:r>
            <a:r>
              <a:rPr lang="es-MX" sz="4400" dirty="0" smtClean="0"/>
              <a:t>. Liturgia calvinista</a:t>
            </a:r>
            <a:endParaRPr lang="es-MX" sz="2400" dirty="0"/>
          </a:p>
        </p:txBody>
      </p:sp>
      <p:sp>
        <p:nvSpPr>
          <p:cNvPr id="3" name="Marcador de contenido 2"/>
          <p:cNvSpPr>
            <a:spLocks noGrp="1"/>
          </p:cNvSpPr>
          <p:nvPr>
            <p:ph idx="1"/>
          </p:nvPr>
        </p:nvSpPr>
        <p:spPr>
          <a:xfrm>
            <a:off x="193964" y="1731822"/>
            <a:ext cx="11748654" cy="3817654"/>
          </a:xfrm>
        </p:spPr>
        <p:txBody>
          <a:bodyPr anchor="ctr">
            <a:noAutofit/>
          </a:bodyPr>
          <a:lstStyle/>
          <a:p>
            <a:r>
              <a:rPr lang="es-MX" sz="2400" dirty="0" smtClean="0"/>
              <a:t>Calvino enseña que los </a:t>
            </a:r>
            <a:r>
              <a:rPr lang="es-MX" sz="2400" b="1" i="1" u="sng" dirty="0" smtClean="0">
                <a:solidFill>
                  <a:srgbClr val="FFFF00"/>
                </a:solidFill>
              </a:rPr>
              <a:t>elementos</a:t>
            </a:r>
            <a:r>
              <a:rPr lang="es-MX" sz="2400" dirty="0" smtClean="0"/>
              <a:t> de la Santa Cena no son de provecho porque son transubstanciados (romanismo), ni porque nos comunican su presencia real arriba, abajo, en , al lado de (luteranismo), ni por ser un simple memorial de la persona y obra de Cristo (</a:t>
            </a:r>
            <a:r>
              <a:rPr lang="es-MX" sz="2400" dirty="0" err="1" smtClean="0"/>
              <a:t>zuinglianismo</a:t>
            </a:r>
            <a:r>
              <a:rPr lang="es-MX" sz="2400" dirty="0" smtClean="0"/>
              <a:t>); sino que:</a:t>
            </a:r>
          </a:p>
          <a:p>
            <a:pPr lvl="1"/>
            <a:r>
              <a:rPr lang="es-MX" sz="2200" dirty="0" smtClean="0"/>
              <a:t>Los elementos son alimento para </a:t>
            </a:r>
            <a:r>
              <a:rPr lang="es-MX" sz="2200" b="1" i="1" u="sng" dirty="0" smtClean="0">
                <a:solidFill>
                  <a:srgbClr val="FFFF00"/>
                </a:solidFill>
              </a:rPr>
              <a:t>fortalecer</a:t>
            </a:r>
            <a:r>
              <a:rPr lang="es-MX" sz="2200" dirty="0" smtClean="0"/>
              <a:t> la fe cual alimento espiritual (</a:t>
            </a:r>
            <a:r>
              <a:rPr lang="es-MX" sz="2200" dirty="0" err="1" smtClean="0"/>
              <a:t>Jn</a:t>
            </a:r>
            <a:r>
              <a:rPr lang="es-MX" sz="2200" dirty="0" smtClean="0"/>
              <a:t> 6.35,63)</a:t>
            </a:r>
          </a:p>
          <a:p>
            <a:pPr lvl="1"/>
            <a:r>
              <a:rPr lang="es-MX" sz="2200" dirty="0" smtClean="0"/>
              <a:t>Por medio de este alimento espiritual el creyente es </a:t>
            </a:r>
            <a:r>
              <a:rPr lang="es-MX" sz="2200" b="1" i="1" u="sng" dirty="0" smtClean="0">
                <a:solidFill>
                  <a:srgbClr val="FFFF00"/>
                </a:solidFill>
              </a:rPr>
              <a:t>elevado</a:t>
            </a:r>
            <a:r>
              <a:rPr lang="es-MX" sz="2200" dirty="0" smtClean="0"/>
              <a:t> para estar en unión con Cristo.</a:t>
            </a:r>
          </a:p>
          <a:p>
            <a:pPr lvl="1"/>
            <a:r>
              <a:rPr lang="es-MX" sz="2200" dirty="0" smtClean="0"/>
              <a:t>El Señor Jesús no vuelve a estar en </a:t>
            </a:r>
            <a:r>
              <a:rPr lang="es-MX" sz="2200" b="1" i="1" u="sng" dirty="0" smtClean="0">
                <a:solidFill>
                  <a:srgbClr val="FFFF00"/>
                </a:solidFill>
              </a:rPr>
              <a:t>carne</a:t>
            </a:r>
            <a:r>
              <a:rPr lang="es-MX" sz="2200" dirty="0" smtClean="0"/>
              <a:t> sobre la tierra (1 Co 11.25-26)</a:t>
            </a:r>
          </a:p>
          <a:p>
            <a:pPr lvl="1"/>
            <a:r>
              <a:rPr lang="es-MX" sz="2200" dirty="0" smtClean="0"/>
              <a:t>Y el creyente es elevado con su salvador, quien le nutre y fortalece para que viva en </a:t>
            </a:r>
            <a:r>
              <a:rPr lang="es-MX" sz="2200" b="1" i="1" u="sng" dirty="0" smtClean="0">
                <a:solidFill>
                  <a:srgbClr val="FFFF00"/>
                </a:solidFill>
              </a:rPr>
              <a:t>obediencia amorosa</a:t>
            </a:r>
            <a:r>
              <a:rPr lang="es-MX" sz="2200" dirty="0" smtClean="0"/>
              <a:t> con él.</a:t>
            </a:r>
          </a:p>
          <a:p>
            <a:pPr lvl="1"/>
            <a:endParaRPr lang="es-MX" sz="2200" dirty="0"/>
          </a:p>
        </p:txBody>
      </p:sp>
      <p:sp>
        <p:nvSpPr>
          <p:cNvPr id="4" name="CuadroTexto 3"/>
          <p:cNvSpPr txBox="1"/>
          <p:nvPr/>
        </p:nvSpPr>
        <p:spPr>
          <a:xfrm>
            <a:off x="4524695" y="6373087"/>
            <a:ext cx="3144982" cy="369332"/>
          </a:xfrm>
          <a:prstGeom prst="rect">
            <a:avLst/>
          </a:prstGeom>
          <a:noFill/>
        </p:spPr>
        <p:txBody>
          <a:bodyPr wrap="square" rtlCol="0">
            <a:spAutoFit/>
          </a:bodyPr>
          <a:lstStyle/>
          <a:p>
            <a:pPr algn="ctr"/>
            <a:r>
              <a:rPr lang="es-MX" dirty="0" smtClean="0">
                <a:solidFill>
                  <a:schemeClr val="tx2">
                    <a:lumMod val="25000"/>
                  </a:schemeClr>
                </a:solidFill>
                <a:latin typeface="Segoe UI Light" panose="020B0502040204020203" pitchFamily="34" charset="0"/>
                <a:cs typeface="Segoe UI Light" panose="020B0502040204020203" pitchFamily="34" charset="0"/>
              </a:rPr>
              <a:t>E. Adrián Rodríguez J.</a:t>
            </a:r>
            <a:endParaRPr lang="es-MX" dirty="0">
              <a:solidFill>
                <a:schemeClr val="tx2">
                  <a:lumMod val="25000"/>
                </a:schemeClr>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661360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402724"/>
            <a:ext cx="12192000" cy="1049235"/>
          </a:xfrm>
        </p:spPr>
        <p:txBody>
          <a:bodyPr>
            <a:noAutofit/>
          </a:bodyPr>
          <a:lstStyle/>
          <a:p>
            <a:r>
              <a:rPr lang="es-MX" sz="4400" dirty="0" err="1" smtClean="0"/>
              <a:t>Viii</a:t>
            </a:r>
            <a:r>
              <a:rPr lang="es-MX" sz="4400" dirty="0" smtClean="0"/>
              <a:t>. Liturgia De Westminster</a:t>
            </a:r>
            <a:endParaRPr lang="es-MX" sz="2400" dirty="0"/>
          </a:p>
        </p:txBody>
      </p:sp>
      <p:sp>
        <p:nvSpPr>
          <p:cNvPr id="3" name="Marcador de contenido 2"/>
          <p:cNvSpPr>
            <a:spLocks noGrp="1"/>
          </p:cNvSpPr>
          <p:nvPr>
            <p:ph idx="1"/>
          </p:nvPr>
        </p:nvSpPr>
        <p:spPr>
          <a:xfrm>
            <a:off x="193964" y="1731822"/>
            <a:ext cx="11748654" cy="3817654"/>
          </a:xfrm>
        </p:spPr>
        <p:txBody>
          <a:bodyPr anchor="ctr">
            <a:noAutofit/>
          </a:bodyPr>
          <a:lstStyle/>
          <a:p>
            <a:r>
              <a:rPr lang="es-MX" sz="2400" dirty="0" smtClean="0"/>
              <a:t>La asamblea de Westminster marca el clímax y apogeo del </a:t>
            </a:r>
            <a:r>
              <a:rPr lang="es-MX" sz="2400" b="1" i="1" u="sng" dirty="0" smtClean="0">
                <a:solidFill>
                  <a:srgbClr val="FFFF00"/>
                </a:solidFill>
              </a:rPr>
              <a:t>pensamiento</a:t>
            </a:r>
            <a:r>
              <a:rPr lang="es-MX" sz="2400" dirty="0" smtClean="0"/>
              <a:t> y </a:t>
            </a:r>
            <a:r>
              <a:rPr lang="es-MX" sz="2400" b="1" i="1" u="sng" dirty="0" smtClean="0">
                <a:solidFill>
                  <a:srgbClr val="FFFF00"/>
                </a:solidFill>
              </a:rPr>
              <a:t>práctica</a:t>
            </a:r>
            <a:r>
              <a:rPr lang="es-MX" sz="2400" dirty="0" smtClean="0"/>
              <a:t> del Culto. Habían pasado casi 100 años del inicio de la Reforma Protestante cuando la Asamblea fue convocada.</a:t>
            </a:r>
          </a:p>
          <a:p>
            <a:r>
              <a:rPr lang="es-MX" sz="2400" dirty="0" smtClean="0"/>
              <a:t>Los asambleístas convocados y asistentes participantes en la Abadía de Westminster, elaboraron la Confesión de Fe, los Catecismos Mayor y Menor,  y el </a:t>
            </a:r>
            <a:r>
              <a:rPr lang="es-MX" sz="2400" b="1" i="1" u="sng" dirty="0" smtClean="0">
                <a:solidFill>
                  <a:srgbClr val="FFFF00"/>
                </a:solidFill>
              </a:rPr>
              <a:t>Directorio del Culto</a:t>
            </a:r>
            <a:r>
              <a:rPr lang="es-MX" sz="2400" b="1" i="1" u="sng" dirty="0" smtClean="0"/>
              <a:t> </a:t>
            </a:r>
            <a:r>
              <a:rPr lang="es-MX" sz="2400" b="1" i="1" u="sng" dirty="0">
                <a:solidFill>
                  <a:srgbClr val="FFFF00"/>
                </a:solidFill>
              </a:rPr>
              <a:t>P</a:t>
            </a:r>
            <a:r>
              <a:rPr lang="es-MX" sz="2400" b="1" i="1" u="sng" dirty="0" smtClean="0">
                <a:solidFill>
                  <a:srgbClr val="FFFF00"/>
                </a:solidFill>
              </a:rPr>
              <a:t>úblico</a:t>
            </a:r>
            <a:r>
              <a:rPr lang="es-MX" sz="2400" dirty="0" smtClean="0"/>
              <a:t>.</a:t>
            </a:r>
          </a:p>
          <a:p>
            <a:r>
              <a:rPr lang="es-MX" sz="2400" dirty="0" smtClean="0"/>
              <a:t>La crema y nata de las tradiciones </a:t>
            </a:r>
            <a:r>
              <a:rPr lang="es-MX" sz="2400" dirty="0" err="1" smtClean="0"/>
              <a:t>cúlticas</a:t>
            </a:r>
            <a:r>
              <a:rPr lang="es-MX" sz="2400" dirty="0" smtClean="0"/>
              <a:t> se dieron cita: católicos romanos, anglicanos, luteranos, reformadores del continente, puritanos y presbiterianos así como filósofos de tradiciones antiguas y nuevas. Todos unidos ahora por su Teología básica </a:t>
            </a:r>
            <a:r>
              <a:rPr lang="es-MX" sz="2400" b="1" i="1" u="sng" dirty="0" smtClean="0">
                <a:solidFill>
                  <a:srgbClr val="FFFF00"/>
                </a:solidFill>
              </a:rPr>
              <a:t>Calvinista</a:t>
            </a:r>
            <a:r>
              <a:rPr lang="es-MX" sz="2400" dirty="0" smtClean="0"/>
              <a:t>, aunque diferían  en asuntos de gobierno y liturgia.</a:t>
            </a:r>
          </a:p>
        </p:txBody>
      </p:sp>
      <p:sp>
        <p:nvSpPr>
          <p:cNvPr id="4" name="CuadroTexto 3"/>
          <p:cNvSpPr txBox="1"/>
          <p:nvPr/>
        </p:nvSpPr>
        <p:spPr>
          <a:xfrm>
            <a:off x="4524695" y="6373087"/>
            <a:ext cx="3144982" cy="369332"/>
          </a:xfrm>
          <a:prstGeom prst="rect">
            <a:avLst/>
          </a:prstGeom>
          <a:noFill/>
        </p:spPr>
        <p:txBody>
          <a:bodyPr wrap="square" rtlCol="0">
            <a:spAutoFit/>
          </a:bodyPr>
          <a:lstStyle/>
          <a:p>
            <a:pPr algn="ctr"/>
            <a:r>
              <a:rPr lang="es-MX" dirty="0" smtClean="0">
                <a:solidFill>
                  <a:schemeClr val="tx2">
                    <a:lumMod val="25000"/>
                  </a:schemeClr>
                </a:solidFill>
                <a:latin typeface="Segoe UI Light" panose="020B0502040204020203" pitchFamily="34" charset="0"/>
                <a:cs typeface="Segoe UI Light" panose="020B0502040204020203" pitchFamily="34" charset="0"/>
              </a:rPr>
              <a:t>E. Adrián Rodríguez J.</a:t>
            </a:r>
            <a:endParaRPr lang="es-MX" dirty="0">
              <a:solidFill>
                <a:schemeClr val="tx2">
                  <a:lumMod val="25000"/>
                </a:schemeClr>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56717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402724"/>
            <a:ext cx="12192000" cy="1049235"/>
          </a:xfrm>
        </p:spPr>
        <p:txBody>
          <a:bodyPr>
            <a:noAutofit/>
          </a:bodyPr>
          <a:lstStyle/>
          <a:p>
            <a:r>
              <a:rPr lang="es-MX" sz="4400" dirty="0" err="1" smtClean="0"/>
              <a:t>Viii</a:t>
            </a:r>
            <a:r>
              <a:rPr lang="es-MX" sz="4400" dirty="0" smtClean="0"/>
              <a:t>. Liturgia De Westminster</a:t>
            </a:r>
            <a:endParaRPr lang="es-MX" sz="2400" dirty="0"/>
          </a:p>
        </p:txBody>
      </p:sp>
      <p:sp>
        <p:nvSpPr>
          <p:cNvPr id="3" name="Marcador de contenido 2"/>
          <p:cNvSpPr>
            <a:spLocks noGrp="1"/>
          </p:cNvSpPr>
          <p:nvPr>
            <p:ph idx="1"/>
          </p:nvPr>
        </p:nvSpPr>
        <p:spPr>
          <a:xfrm>
            <a:off x="193964" y="1731822"/>
            <a:ext cx="11748654" cy="3817654"/>
          </a:xfrm>
        </p:spPr>
        <p:txBody>
          <a:bodyPr anchor="ctr">
            <a:noAutofit/>
          </a:bodyPr>
          <a:lstStyle/>
          <a:p>
            <a:r>
              <a:rPr lang="es-MX" sz="2400" dirty="0" smtClean="0"/>
              <a:t>El resultado de la confluencia de todas estas corrientes sobre el Directorio de Culto Público, desbordó sus causes. Tomando tantas buenas ideas del pasado, el resultado fue una estructura tan repleta y saturada de expresiones litúrgicas que pronto cayó en </a:t>
            </a:r>
            <a:r>
              <a:rPr lang="es-MX" sz="2400" b="1" i="1" u="sng" dirty="0" smtClean="0">
                <a:solidFill>
                  <a:srgbClr val="FFFF00"/>
                </a:solidFill>
              </a:rPr>
              <a:t>desuso</a:t>
            </a:r>
            <a:r>
              <a:rPr lang="es-MX" sz="2400" dirty="0" smtClean="0"/>
              <a:t>.</a:t>
            </a:r>
          </a:p>
          <a:p>
            <a:r>
              <a:rPr lang="es-MX" sz="2400" dirty="0" smtClean="0"/>
              <a:t>Lo hermoso de la Liturgia de londinense, no trasciende por su utilidad; sino por su </a:t>
            </a:r>
            <a:r>
              <a:rPr lang="es-MX" sz="2400" b="1" i="1" u="sng" dirty="0" smtClean="0">
                <a:solidFill>
                  <a:srgbClr val="FFFF00"/>
                </a:solidFill>
              </a:rPr>
              <a:t>reflexión</a:t>
            </a:r>
            <a:r>
              <a:rPr lang="es-MX" sz="2400" dirty="0" smtClean="0"/>
              <a:t> de la historia del evangelio en el pensamiento reformado.</a:t>
            </a:r>
          </a:p>
          <a:p>
            <a:r>
              <a:rPr lang="es-MX" sz="2400" dirty="0" smtClean="0"/>
              <a:t>El DCP fue anexado como apéndice a la Confesión de Fe y publicado en 1645. Haciendo eco al Libro de Fórmulas Comunes usado en Escocia desde 1564 que, surgió de la obra de </a:t>
            </a:r>
            <a:r>
              <a:rPr lang="es-MX" sz="2400" b="1" i="1" u="sng" dirty="0" smtClean="0">
                <a:solidFill>
                  <a:srgbClr val="FFFF00"/>
                </a:solidFill>
              </a:rPr>
              <a:t>Knox</a:t>
            </a:r>
            <a:r>
              <a:rPr lang="es-MX" sz="2400" dirty="0" smtClean="0"/>
              <a:t>.</a:t>
            </a:r>
          </a:p>
        </p:txBody>
      </p:sp>
      <p:sp>
        <p:nvSpPr>
          <p:cNvPr id="4" name="CuadroTexto 3"/>
          <p:cNvSpPr txBox="1"/>
          <p:nvPr/>
        </p:nvSpPr>
        <p:spPr>
          <a:xfrm>
            <a:off x="4524695" y="6373087"/>
            <a:ext cx="3144982" cy="369332"/>
          </a:xfrm>
          <a:prstGeom prst="rect">
            <a:avLst/>
          </a:prstGeom>
          <a:noFill/>
        </p:spPr>
        <p:txBody>
          <a:bodyPr wrap="square" rtlCol="0">
            <a:spAutoFit/>
          </a:bodyPr>
          <a:lstStyle/>
          <a:p>
            <a:pPr algn="ctr"/>
            <a:r>
              <a:rPr lang="es-MX" dirty="0" smtClean="0">
                <a:solidFill>
                  <a:schemeClr val="tx2">
                    <a:lumMod val="25000"/>
                  </a:schemeClr>
                </a:solidFill>
                <a:latin typeface="Segoe UI Light" panose="020B0502040204020203" pitchFamily="34" charset="0"/>
                <a:cs typeface="Segoe UI Light" panose="020B0502040204020203" pitchFamily="34" charset="0"/>
              </a:rPr>
              <a:t>E. Adrián Rodríguez J.</a:t>
            </a:r>
            <a:endParaRPr lang="es-MX" dirty="0">
              <a:solidFill>
                <a:schemeClr val="tx2">
                  <a:lumMod val="25000"/>
                </a:schemeClr>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975228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402724"/>
            <a:ext cx="12192000" cy="1049235"/>
          </a:xfrm>
        </p:spPr>
        <p:txBody>
          <a:bodyPr>
            <a:noAutofit/>
          </a:bodyPr>
          <a:lstStyle/>
          <a:p>
            <a:r>
              <a:rPr lang="es-MX" sz="4400" dirty="0" err="1" smtClean="0"/>
              <a:t>Viii</a:t>
            </a:r>
            <a:r>
              <a:rPr lang="es-MX" sz="4400" dirty="0" smtClean="0"/>
              <a:t>. Liturgia De Westminster</a:t>
            </a:r>
            <a:endParaRPr lang="es-MX" sz="2400" dirty="0"/>
          </a:p>
        </p:txBody>
      </p:sp>
      <p:sp>
        <p:nvSpPr>
          <p:cNvPr id="3" name="Marcador de contenido 2"/>
          <p:cNvSpPr>
            <a:spLocks noGrp="1"/>
          </p:cNvSpPr>
          <p:nvPr>
            <p:ph idx="1"/>
          </p:nvPr>
        </p:nvSpPr>
        <p:spPr>
          <a:xfrm>
            <a:off x="193964" y="1731822"/>
            <a:ext cx="11748654" cy="3817654"/>
          </a:xfrm>
        </p:spPr>
        <p:txBody>
          <a:bodyPr anchor="ctr">
            <a:noAutofit/>
          </a:bodyPr>
          <a:lstStyle/>
          <a:p>
            <a:r>
              <a:rPr lang="es-MX" sz="2400" dirty="0" smtClean="0"/>
              <a:t>Liturgia de la </a:t>
            </a:r>
            <a:r>
              <a:rPr lang="es-MX" sz="2400" b="1" i="1" u="sng" dirty="0" smtClean="0">
                <a:solidFill>
                  <a:srgbClr val="FFFF00"/>
                </a:solidFill>
              </a:rPr>
              <a:t>Palabra</a:t>
            </a:r>
            <a:r>
              <a:rPr lang="es-MX" sz="2400" dirty="0" smtClean="0"/>
              <a:t>.</a:t>
            </a:r>
          </a:p>
          <a:p>
            <a:pPr lvl="1"/>
            <a:r>
              <a:rPr lang="es-MX" sz="2200" dirty="0" smtClean="0"/>
              <a:t>Se divide en Dos partes: Palabra y </a:t>
            </a:r>
            <a:r>
              <a:rPr lang="es-MX" sz="2200" b="1" i="1" u="sng" dirty="0" smtClean="0">
                <a:solidFill>
                  <a:srgbClr val="FFFF00"/>
                </a:solidFill>
              </a:rPr>
              <a:t>Sacramento</a:t>
            </a:r>
            <a:r>
              <a:rPr lang="es-MX" sz="2200" dirty="0" smtClean="0"/>
              <a:t>. La brecha divisoria entre tradiciones históricas y reacciones “reformadas”, terminaron en un claro retorno a la valoración de las liturgias primitivas. Se ve la clara lucha para evitar el </a:t>
            </a:r>
            <a:r>
              <a:rPr lang="es-MX" sz="2200" dirty="0" err="1" smtClean="0"/>
              <a:t>sacerdotalismo</a:t>
            </a:r>
            <a:r>
              <a:rPr lang="es-MX" sz="2200" dirty="0" smtClean="0"/>
              <a:t>, a la vez que se aprecian los elementos de las liturgias antiguas que fomentan y resaltan el evangelio de la gracia.</a:t>
            </a:r>
            <a:endParaRPr lang="es-MX" sz="2200" dirty="0"/>
          </a:p>
          <a:p>
            <a:pPr marL="342900" lvl="1" indent="-342900"/>
            <a:r>
              <a:rPr lang="es-MX" sz="2400" dirty="0" smtClean="0"/>
              <a:t>La Liturgia de la Palabra consta de:</a:t>
            </a:r>
            <a:endParaRPr lang="es-MX" sz="2400" dirty="0"/>
          </a:p>
          <a:p>
            <a:pPr marL="800100" lvl="2" indent="-342900"/>
            <a:r>
              <a:rPr lang="es-MX" sz="2200" dirty="0" smtClean="0"/>
              <a:t>Adoración, Confesión, Enseñanza, Acción de Gracias y Respuesta.</a:t>
            </a:r>
          </a:p>
        </p:txBody>
      </p:sp>
      <p:sp>
        <p:nvSpPr>
          <p:cNvPr id="4" name="CuadroTexto 3"/>
          <p:cNvSpPr txBox="1"/>
          <p:nvPr/>
        </p:nvSpPr>
        <p:spPr>
          <a:xfrm>
            <a:off x="4524695" y="6373087"/>
            <a:ext cx="3144982" cy="369332"/>
          </a:xfrm>
          <a:prstGeom prst="rect">
            <a:avLst/>
          </a:prstGeom>
          <a:noFill/>
        </p:spPr>
        <p:txBody>
          <a:bodyPr wrap="square" rtlCol="0">
            <a:spAutoFit/>
          </a:bodyPr>
          <a:lstStyle/>
          <a:p>
            <a:pPr algn="ctr"/>
            <a:r>
              <a:rPr lang="es-MX" dirty="0" smtClean="0">
                <a:solidFill>
                  <a:schemeClr val="tx2">
                    <a:lumMod val="25000"/>
                  </a:schemeClr>
                </a:solidFill>
                <a:latin typeface="Segoe UI Light" panose="020B0502040204020203" pitchFamily="34" charset="0"/>
                <a:cs typeface="Segoe UI Light" panose="020B0502040204020203" pitchFamily="34" charset="0"/>
              </a:rPr>
              <a:t>E. Adrián Rodríguez J.</a:t>
            </a:r>
            <a:endParaRPr lang="es-MX" dirty="0">
              <a:solidFill>
                <a:schemeClr val="tx2">
                  <a:lumMod val="25000"/>
                </a:schemeClr>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711135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0327" y="236464"/>
            <a:ext cx="11125200" cy="1049235"/>
          </a:xfrm>
        </p:spPr>
        <p:txBody>
          <a:bodyPr>
            <a:noAutofit/>
          </a:bodyPr>
          <a:lstStyle/>
          <a:p>
            <a:r>
              <a:rPr lang="es-MX" sz="4400" dirty="0" smtClean="0">
                <a:effectLst>
                  <a:outerShdw blurRad="38100" dist="38100" dir="2700000" algn="tl">
                    <a:srgbClr val="000000">
                      <a:alpha val="43137"/>
                    </a:srgbClr>
                  </a:outerShdw>
                </a:effectLst>
              </a:rPr>
              <a:t>I. Conceptos introductorios</a:t>
            </a:r>
            <a:endParaRPr lang="es-MX"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540327" y="1648692"/>
            <a:ext cx="11125200" cy="3817654"/>
          </a:xfrm>
        </p:spPr>
        <p:txBody>
          <a:bodyPr anchor="ctr">
            <a:noAutofit/>
          </a:bodyPr>
          <a:lstStyle/>
          <a:p>
            <a:r>
              <a:rPr lang="es-MX" sz="2400" dirty="0" smtClean="0"/>
              <a:t>El culto consiste en palabras y acciones; </a:t>
            </a:r>
            <a:r>
              <a:rPr lang="es-MX" sz="2400" b="1" i="1" u="sng" dirty="0" smtClean="0">
                <a:solidFill>
                  <a:srgbClr val="FFFF00"/>
                </a:solidFill>
              </a:rPr>
              <a:t>ceremonia</a:t>
            </a:r>
            <a:r>
              <a:rPr lang="es-MX" sz="2400" dirty="0" smtClean="0"/>
              <a:t> y </a:t>
            </a:r>
            <a:r>
              <a:rPr lang="es-MX" sz="2400" b="1" i="1" u="sng" dirty="0" smtClean="0">
                <a:solidFill>
                  <a:srgbClr val="FFFF00"/>
                </a:solidFill>
              </a:rPr>
              <a:t>rito</a:t>
            </a:r>
            <a:r>
              <a:rPr lang="es-MX" sz="2400" dirty="0" smtClean="0"/>
              <a:t>.</a:t>
            </a:r>
          </a:p>
          <a:p>
            <a:r>
              <a:rPr lang="es-MX" sz="2400" dirty="0" smtClean="0"/>
              <a:t>Liturgia: Expresión cultica explícita de la </a:t>
            </a:r>
            <a:r>
              <a:rPr lang="es-MX" sz="2400" b="1" i="1" u="sng" dirty="0" smtClean="0">
                <a:solidFill>
                  <a:srgbClr val="FFFF00"/>
                </a:solidFill>
              </a:rPr>
              <a:t>adoración colectiva</a:t>
            </a:r>
            <a:r>
              <a:rPr lang="es-MX" sz="2400" dirty="0" smtClean="0"/>
              <a:t> de nuestro homenaje y adoración, al reunirnos en la </a:t>
            </a:r>
            <a:r>
              <a:rPr lang="es-MX" sz="2400" b="1" i="1" u="sng" dirty="0" smtClean="0">
                <a:solidFill>
                  <a:srgbClr val="FFFF00"/>
                </a:solidFill>
              </a:rPr>
              <a:t>presencia</a:t>
            </a:r>
            <a:r>
              <a:rPr lang="es-MX" sz="2400" dirty="0" smtClean="0"/>
              <a:t> de Dios.  Nos referimos a un </a:t>
            </a:r>
            <a:r>
              <a:rPr lang="es-MX" sz="2400" b="1" i="1" u="sng" dirty="0" smtClean="0">
                <a:solidFill>
                  <a:srgbClr val="FFFF00"/>
                </a:solidFill>
              </a:rPr>
              <a:t>encuentro</a:t>
            </a:r>
            <a:r>
              <a:rPr lang="es-MX" sz="2400" dirty="0" smtClean="0"/>
              <a:t> real y espiritual del Dios del Pacto con su Pueblo </a:t>
            </a:r>
            <a:r>
              <a:rPr lang="es-MX" sz="2400" dirty="0" err="1" smtClean="0"/>
              <a:t>eternamen</a:t>
            </a:r>
            <a:r>
              <a:rPr lang="es-MX" sz="2400" dirty="0" smtClean="0"/>
              <a:t>-te elegido. (He 12.18-19, 21-24 y </a:t>
            </a:r>
            <a:r>
              <a:rPr lang="es-MX" sz="2400" dirty="0" err="1" smtClean="0"/>
              <a:t>Ap</a:t>
            </a:r>
            <a:r>
              <a:rPr lang="es-MX" sz="2400" dirty="0" smtClean="0"/>
              <a:t> 4)</a:t>
            </a:r>
          </a:p>
          <a:p>
            <a:r>
              <a:rPr lang="es-MX" sz="2400" dirty="0" smtClean="0"/>
              <a:t>Ceremonia y rito tienen su fundamento en:</a:t>
            </a:r>
          </a:p>
          <a:p>
            <a:pPr lvl="1"/>
            <a:r>
              <a:rPr lang="es-MX" sz="2000" dirty="0" smtClean="0"/>
              <a:t>La </a:t>
            </a:r>
            <a:r>
              <a:rPr lang="es-MX" sz="2000" b="1" i="1" u="sng" dirty="0" smtClean="0">
                <a:solidFill>
                  <a:srgbClr val="FFFF00"/>
                </a:solidFill>
              </a:rPr>
              <a:t>revelación</a:t>
            </a:r>
            <a:r>
              <a:rPr lang="es-MX" sz="2000" dirty="0" smtClean="0"/>
              <a:t> bíblica de los atributos del Dios que adoramos</a:t>
            </a:r>
          </a:p>
          <a:p>
            <a:pPr lvl="1"/>
            <a:r>
              <a:rPr lang="es-MX" sz="2000" dirty="0" smtClean="0"/>
              <a:t>Los recursos con los que el pueblo del pacto da </a:t>
            </a:r>
            <a:r>
              <a:rPr lang="es-MX" sz="2000" b="1" i="1" u="sng" dirty="0" smtClean="0">
                <a:solidFill>
                  <a:srgbClr val="FFFF00"/>
                </a:solidFill>
              </a:rPr>
              <a:t>respuesta</a:t>
            </a:r>
            <a:r>
              <a:rPr lang="es-MX" sz="2000" dirty="0" smtClean="0"/>
              <a:t> bíblica al llamado de Dios para rendirle culto.</a:t>
            </a:r>
          </a:p>
          <a:p>
            <a:pPr marL="285750" lvl="1" indent="-285750"/>
            <a:r>
              <a:rPr lang="es-MX" sz="2000" dirty="0" smtClean="0"/>
              <a:t>El Culto Cristiano se caracteriza por estar </a:t>
            </a:r>
            <a:r>
              <a:rPr lang="es-MX" sz="2000" b="1" i="1" u="sng" dirty="0" smtClean="0">
                <a:solidFill>
                  <a:srgbClr val="FFFF00"/>
                </a:solidFill>
              </a:rPr>
              <a:t>dirigido</a:t>
            </a:r>
            <a:r>
              <a:rPr lang="es-MX" sz="2000" dirty="0" smtClean="0"/>
              <a:t> al Padre, al Hijo y al Espíritu Santo. Esto es lo que le da a su </a:t>
            </a:r>
            <a:r>
              <a:rPr lang="es-MX" sz="2000" b="1" i="1" u="sng" dirty="0" smtClean="0">
                <a:solidFill>
                  <a:srgbClr val="FFFF00"/>
                </a:solidFill>
              </a:rPr>
              <a:t>enfoque histórico</a:t>
            </a:r>
            <a:r>
              <a:rPr lang="es-MX" sz="2000" dirty="0" smtClean="0"/>
              <a:t> peculiar validez e importancia práctica.</a:t>
            </a:r>
            <a:endParaRPr lang="es-MX" sz="2000" dirty="0"/>
          </a:p>
        </p:txBody>
      </p:sp>
      <p:sp>
        <p:nvSpPr>
          <p:cNvPr id="4" name="CuadroTexto 3"/>
          <p:cNvSpPr txBox="1"/>
          <p:nvPr/>
        </p:nvSpPr>
        <p:spPr>
          <a:xfrm>
            <a:off x="4524695" y="6373087"/>
            <a:ext cx="3144982" cy="369332"/>
          </a:xfrm>
          <a:prstGeom prst="rect">
            <a:avLst/>
          </a:prstGeom>
          <a:noFill/>
        </p:spPr>
        <p:txBody>
          <a:bodyPr wrap="square" rtlCol="0">
            <a:spAutoFit/>
          </a:bodyPr>
          <a:lstStyle/>
          <a:p>
            <a:pPr algn="ctr"/>
            <a:r>
              <a:rPr lang="es-MX" dirty="0" smtClean="0">
                <a:solidFill>
                  <a:schemeClr val="tx2">
                    <a:lumMod val="25000"/>
                  </a:schemeClr>
                </a:solidFill>
                <a:latin typeface="Segoe UI Light" panose="020B0502040204020203" pitchFamily="34" charset="0"/>
                <a:cs typeface="Segoe UI Light" panose="020B0502040204020203" pitchFamily="34" charset="0"/>
              </a:rPr>
              <a:t>E. Adrián Rodríguez J.</a:t>
            </a:r>
            <a:endParaRPr lang="es-MX" dirty="0">
              <a:solidFill>
                <a:schemeClr val="tx2">
                  <a:lumMod val="25000"/>
                </a:schemeClr>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015116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402724"/>
            <a:ext cx="12192000" cy="1049235"/>
          </a:xfrm>
        </p:spPr>
        <p:txBody>
          <a:bodyPr>
            <a:noAutofit/>
          </a:bodyPr>
          <a:lstStyle/>
          <a:p>
            <a:r>
              <a:rPr lang="es-MX" sz="4400" dirty="0" err="1" smtClean="0"/>
              <a:t>Viii</a:t>
            </a:r>
            <a:r>
              <a:rPr lang="es-MX" sz="4400" dirty="0" smtClean="0"/>
              <a:t>. Liturgia De Westminster</a:t>
            </a:r>
            <a:endParaRPr lang="es-MX" sz="2400" dirty="0"/>
          </a:p>
        </p:txBody>
      </p:sp>
      <p:sp>
        <p:nvSpPr>
          <p:cNvPr id="3" name="Marcador de contenido 2"/>
          <p:cNvSpPr>
            <a:spLocks noGrp="1"/>
          </p:cNvSpPr>
          <p:nvPr>
            <p:ph idx="1"/>
          </p:nvPr>
        </p:nvSpPr>
        <p:spPr>
          <a:xfrm>
            <a:off x="193964" y="1731822"/>
            <a:ext cx="11748654" cy="3817654"/>
          </a:xfrm>
        </p:spPr>
        <p:txBody>
          <a:bodyPr anchor="ctr">
            <a:noAutofit/>
          </a:bodyPr>
          <a:lstStyle/>
          <a:p>
            <a:r>
              <a:rPr lang="es-MX" sz="2400" dirty="0" smtClean="0"/>
              <a:t>Liturgia del </a:t>
            </a:r>
            <a:r>
              <a:rPr lang="es-MX" sz="2400" b="1" i="1" u="sng" dirty="0" smtClean="0">
                <a:solidFill>
                  <a:srgbClr val="FFFF00"/>
                </a:solidFill>
              </a:rPr>
              <a:t>Aposento Alto</a:t>
            </a:r>
            <a:r>
              <a:rPr lang="es-MX" sz="2400" dirty="0" smtClean="0"/>
              <a:t>.</a:t>
            </a:r>
          </a:p>
          <a:p>
            <a:pPr lvl="1"/>
            <a:r>
              <a:rPr lang="es-MX" sz="2200" dirty="0" smtClean="0"/>
              <a:t>Realmente no se agregaron elementos al servicio de la comunión diseñado por Calvino. El objetivo de Westminster no fue hacer innovaciones, sino ofrecer las mejores </a:t>
            </a:r>
            <a:r>
              <a:rPr lang="es-MX" sz="2200" b="1" i="1" u="sng" dirty="0" smtClean="0">
                <a:solidFill>
                  <a:srgbClr val="FFFF00"/>
                </a:solidFill>
              </a:rPr>
              <a:t>prácticas</a:t>
            </a:r>
            <a:r>
              <a:rPr lang="es-MX" sz="2200" dirty="0" smtClean="0"/>
              <a:t> litúrgicas con la mejor </a:t>
            </a:r>
            <a:r>
              <a:rPr lang="es-MX" sz="2200" b="1" i="1" u="sng" dirty="0" smtClean="0">
                <a:solidFill>
                  <a:srgbClr val="FFFF00"/>
                </a:solidFill>
              </a:rPr>
              <a:t>teología</a:t>
            </a:r>
            <a:r>
              <a:rPr lang="es-MX" sz="2200" dirty="0" smtClean="0"/>
              <a:t>.</a:t>
            </a:r>
            <a:endParaRPr lang="es-MX" sz="2200" dirty="0"/>
          </a:p>
          <a:p>
            <a:pPr marL="342900" lvl="1" indent="-342900"/>
            <a:r>
              <a:rPr lang="es-MX" sz="2400" dirty="0" smtClean="0"/>
              <a:t>La liturgia del Aposento Alto consta de:</a:t>
            </a:r>
            <a:endParaRPr lang="es-MX" sz="2400" dirty="0"/>
          </a:p>
          <a:p>
            <a:pPr marL="800100" lvl="2" indent="-342900"/>
            <a:r>
              <a:rPr lang="es-MX" sz="2200" dirty="0" smtClean="0"/>
              <a:t>Ofertorio, Comunión (invitación-cerco, exhortación, Palabras de la institución, Oración de consagración (tanto de los elementos como de los comulgantes), Fracción (repartición), Oración de comunión (intercesión), Exhortación, Canto del Salmo, Bendición.</a:t>
            </a:r>
          </a:p>
        </p:txBody>
      </p:sp>
      <p:sp>
        <p:nvSpPr>
          <p:cNvPr id="4" name="CuadroTexto 3"/>
          <p:cNvSpPr txBox="1"/>
          <p:nvPr/>
        </p:nvSpPr>
        <p:spPr>
          <a:xfrm>
            <a:off x="4524695" y="6373087"/>
            <a:ext cx="3144982" cy="369332"/>
          </a:xfrm>
          <a:prstGeom prst="rect">
            <a:avLst/>
          </a:prstGeom>
          <a:noFill/>
        </p:spPr>
        <p:txBody>
          <a:bodyPr wrap="square" rtlCol="0">
            <a:spAutoFit/>
          </a:bodyPr>
          <a:lstStyle/>
          <a:p>
            <a:pPr algn="ctr"/>
            <a:r>
              <a:rPr lang="es-MX" dirty="0" smtClean="0">
                <a:solidFill>
                  <a:schemeClr val="tx2">
                    <a:lumMod val="25000"/>
                  </a:schemeClr>
                </a:solidFill>
                <a:latin typeface="Segoe UI Light" panose="020B0502040204020203" pitchFamily="34" charset="0"/>
                <a:cs typeface="Segoe UI Light" panose="020B0502040204020203" pitchFamily="34" charset="0"/>
              </a:rPr>
              <a:t>E. Adrián Rodríguez J.</a:t>
            </a:r>
            <a:endParaRPr lang="es-MX" dirty="0">
              <a:solidFill>
                <a:schemeClr val="tx2">
                  <a:lumMod val="25000"/>
                </a:schemeClr>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720900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88870"/>
            <a:ext cx="12192000" cy="1049235"/>
          </a:xfrm>
        </p:spPr>
        <p:txBody>
          <a:bodyPr>
            <a:noAutofit/>
          </a:bodyPr>
          <a:lstStyle/>
          <a:p>
            <a:r>
              <a:rPr lang="es-MX" sz="4400" dirty="0" smtClean="0"/>
              <a:t>Conclusión</a:t>
            </a:r>
            <a:endParaRPr lang="es-MX" sz="2400" dirty="0"/>
          </a:p>
        </p:txBody>
      </p:sp>
      <p:sp>
        <p:nvSpPr>
          <p:cNvPr id="3" name="Marcador de contenido 2"/>
          <p:cNvSpPr>
            <a:spLocks noGrp="1"/>
          </p:cNvSpPr>
          <p:nvPr>
            <p:ph idx="1"/>
          </p:nvPr>
        </p:nvSpPr>
        <p:spPr>
          <a:xfrm>
            <a:off x="540326" y="1731822"/>
            <a:ext cx="11055929" cy="3817654"/>
          </a:xfrm>
        </p:spPr>
        <p:txBody>
          <a:bodyPr anchor="ctr">
            <a:noAutofit/>
          </a:bodyPr>
          <a:lstStyle/>
          <a:p>
            <a:pPr marL="0" indent="0">
              <a:buNone/>
            </a:pPr>
            <a:r>
              <a:rPr lang="es-MX" sz="2800" dirty="0" smtClean="0"/>
              <a:t>La liturgia como expresión del llamado de Dios para rendirle adoración, servicio, culto, reconocimiento, y con ello proclamar sus atributos, es la más bella y excelente expresión del Pueblo del Pacto para gloria del único Dios vivo y verdadero que reina por los siglos de los siglos. </a:t>
            </a:r>
            <a:r>
              <a:rPr lang="es-MX" sz="2800" smtClean="0"/>
              <a:t>¡Amén!</a:t>
            </a:r>
            <a:endParaRPr lang="es-MX" sz="2800" dirty="0" smtClean="0"/>
          </a:p>
        </p:txBody>
      </p:sp>
      <p:sp>
        <p:nvSpPr>
          <p:cNvPr id="4" name="CuadroTexto 3"/>
          <p:cNvSpPr txBox="1"/>
          <p:nvPr/>
        </p:nvSpPr>
        <p:spPr>
          <a:xfrm>
            <a:off x="4524695" y="6373087"/>
            <a:ext cx="3144982" cy="369332"/>
          </a:xfrm>
          <a:prstGeom prst="rect">
            <a:avLst/>
          </a:prstGeom>
          <a:noFill/>
        </p:spPr>
        <p:txBody>
          <a:bodyPr wrap="square" rtlCol="0">
            <a:spAutoFit/>
          </a:bodyPr>
          <a:lstStyle/>
          <a:p>
            <a:pPr algn="ctr"/>
            <a:r>
              <a:rPr lang="es-MX" dirty="0" smtClean="0">
                <a:solidFill>
                  <a:schemeClr val="tx2">
                    <a:lumMod val="25000"/>
                  </a:schemeClr>
                </a:solidFill>
                <a:latin typeface="Segoe UI Light" panose="020B0502040204020203" pitchFamily="34" charset="0"/>
                <a:cs typeface="Segoe UI Light" panose="020B0502040204020203" pitchFamily="34" charset="0"/>
              </a:rPr>
              <a:t>E. Adrián Rodríguez J.</a:t>
            </a:r>
            <a:endParaRPr lang="es-MX" dirty="0">
              <a:solidFill>
                <a:schemeClr val="tx2">
                  <a:lumMod val="25000"/>
                </a:schemeClr>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092324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0327" y="402724"/>
            <a:ext cx="11125200" cy="1049235"/>
          </a:xfrm>
        </p:spPr>
        <p:txBody>
          <a:bodyPr>
            <a:noAutofit/>
          </a:bodyPr>
          <a:lstStyle/>
          <a:p>
            <a:r>
              <a:rPr lang="es-MX" sz="4400" dirty="0" smtClean="0"/>
              <a:t>II. liturgia Primitiva</a:t>
            </a:r>
            <a:br>
              <a:rPr lang="es-MX" sz="4400" dirty="0" smtClean="0"/>
            </a:br>
            <a:r>
              <a:rPr lang="es-MX" sz="3600" dirty="0" smtClean="0"/>
              <a:t>orígenes y Desarrollo</a:t>
            </a:r>
            <a:endParaRPr lang="es-MX" dirty="0"/>
          </a:p>
        </p:txBody>
      </p:sp>
      <p:sp>
        <p:nvSpPr>
          <p:cNvPr id="3" name="Marcador de contenido 2"/>
          <p:cNvSpPr>
            <a:spLocks noGrp="1"/>
          </p:cNvSpPr>
          <p:nvPr>
            <p:ph idx="1"/>
          </p:nvPr>
        </p:nvSpPr>
        <p:spPr>
          <a:xfrm>
            <a:off x="540327" y="1828807"/>
            <a:ext cx="11125200" cy="3817654"/>
          </a:xfrm>
        </p:spPr>
        <p:txBody>
          <a:bodyPr anchor="ctr">
            <a:noAutofit/>
          </a:bodyPr>
          <a:lstStyle/>
          <a:p>
            <a:r>
              <a:rPr lang="es-MX" sz="2400" dirty="0" smtClean="0"/>
              <a:t>El Culto Cristiano alcanzó su pleno desarrollo después de haberse redactado el N.T. A pesar de ello, San Lucas retrata algunos detalles en “Hechos” de la vida de la Iglesia; San Juan (Apocalipsis) añade detalles del Culto del Primer Siglo de los que sobresalen cuatro características…</a:t>
            </a:r>
            <a:endParaRPr lang="es-MX" dirty="0" smtClean="0"/>
          </a:p>
          <a:p>
            <a:pPr marL="914400" lvl="1" indent="-457200">
              <a:buAutoNum type="arabicPeriod"/>
            </a:pPr>
            <a:r>
              <a:rPr lang="es-MX" sz="2200" dirty="0" smtClean="0"/>
              <a:t>El Culto se celebró, por lo menos algún tiempo en la </a:t>
            </a:r>
            <a:r>
              <a:rPr lang="es-MX" sz="2200" b="1" i="1" u="sng" dirty="0" smtClean="0">
                <a:solidFill>
                  <a:srgbClr val="FFFF00"/>
                </a:solidFill>
              </a:rPr>
              <a:t>sinagoga y el templo</a:t>
            </a:r>
            <a:r>
              <a:rPr lang="es-MX" sz="2200" dirty="0" smtClean="0"/>
              <a:t>.</a:t>
            </a:r>
            <a:endParaRPr lang="es-MX" sz="2200" dirty="0"/>
          </a:p>
          <a:p>
            <a:pPr marL="914400" lvl="1" indent="-457200">
              <a:buAutoNum type="arabicPeriod"/>
            </a:pPr>
            <a:r>
              <a:rPr lang="es-MX" sz="2200" dirty="0" smtClean="0"/>
              <a:t>Se solía celebrar una comida común conocida como </a:t>
            </a:r>
            <a:r>
              <a:rPr lang="es-MX" sz="2200" b="1" i="1" u="sng" dirty="0" smtClean="0">
                <a:solidFill>
                  <a:srgbClr val="FFFF00"/>
                </a:solidFill>
              </a:rPr>
              <a:t>ágape</a:t>
            </a:r>
            <a:r>
              <a:rPr lang="es-MX" sz="2200" dirty="0" smtClean="0"/>
              <a:t>, o fiesta de amor.</a:t>
            </a:r>
          </a:p>
          <a:p>
            <a:pPr marL="914400" lvl="1" indent="-457200">
              <a:buAutoNum type="arabicPeriod"/>
            </a:pPr>
            <a:r>
              <a:rPr lang="es-MX" sz="2200" dirty="0" smtClean="0"/>
              <a:t>Usualmente al terminar el ágape y a veces como parte del mismo, se celebraba la </a:t>
            </a:r>
            <a:r>
              <a:rPr lang="es-MX" sz="2200" b="1" i="1" u="sng" dirty="0" smtClean="0">
                <a:solidFill>
                  <a:srgbClr val="FFFF00"/>
                </a:solidFill>
              </a:rPr>
              <a:t>eucaristía</a:t>
            </a:r>
            <a:r>
              <a:rPr lang="es-MX" sz="2200" b="1" i="1" dirty="0" smtClean="0">
                <a:solidFill>
                  <a:srgbClr val="FFFF00"/>
                </a:solidFill>
              </a:rPr>
              <a:t>,</a:t>
            </a:r>
            <a:r>
              <a:rPr lang="es-MX" sz="2200" dirty="0" smtClean="0"/>
              <a:t> </a:t>
            </a:r>
            <a:r>
              <a:rPr lang="es-MX" sz="2200" dirty="0" smtClean="0"/>
              <a:t>en obediencia al mandato de nuestro Señor.</a:t>
            </a:r>
          </a:p>
          <a:p>
            <a:pPr marL="914400" lvl="1" indent="-457200">
              <a:buAutoNum type="arabicPeriod"/>
            </a:pPr>
            <a:r>
              <a:rPr lang="es-MX" sz="2200" dirty="0" smtClean="0"/>
              <a:t>Seguido a la eucaristía, solía haber </a:t>
            </a:r>
            <a:r>
              <a:rPr lang="es-MX" sz="2200" b="1" i="1" u="sng" dirty="0" smtClean="0">
                <a:solidFill>
                  <a:srgbClr val="FFFF00"/>
                </a:solidFill>
              </a:rPr>
              <a:t>profecías</a:t>
            </a:r>
            <a:r>
              <a:rPr lang="es-MX" sz="2200" dirty="0" smtClean="0"/>
              <a:t> o </a:t>
            </a:r>
            <a:r>
              <a:rPr lang="es-MX" sz="2200" b="1" i="1" u="sng" dirty="0" smtClean="0">
                <a:solidFill>
                  <a:srgbClr val="FFFF00"/>
                </a:solidFill>
              </a:rPr>
              <a:t>discursos en lenguas</a:t>
            </a:r>
            <a:r>
              <a:rPr lang="es-MX" sz="2200" dirty="0" smtClean="0"/>
              <a:t>.</a:t>
            </a:r>
            <a:endParaRPr lang="es-MX" sz="2200" dirty="0"/>
          </a:p>
          <a:p>
            <a:pPr marL="263525" lvl="1" indent="-263525"/>
            <a:r>
              <a:rPr lang="es-MX" sz="2200" dirty="0" smtClean="0"/>
              <a:t>Aproximadamente a mediados del Siglo II d.C</a:t>
            </a:r>
            <a:r>
              <a:rPr lang="es-MX" sz="2200" dirty="0" smtClean="0"/>
              <a:t>., los puntos 2 y </a:t>
            </a:r>
            <a:r>
              <a:rPr lang="es-MX" sz="2200" dirty="0" smtClean="0"/>
              <a:t>4 desaparecieron.</a:t>
            </a:r>
          </a:p>
        </p:txBody>
      </p:sp>
      <p:sp>
        <p:nvSpPr>
          <p:cNvPr id="4" name="CuadroTexto 3"/>
          <p:cNvSpPr txBox="1"/>
          <p:nvPr/>
        </p:nvSpPr>
        <p:spPr>
          <a:xfrm>
            <a:off x="4524695" y="6373087"/>
            <a:ext cx="3144982" cy="369332"/>
          </a:xfrm>
          <a:prstGeom prst="rect">
            <a:avLst/>
          </a:prstGeom>
          <a:noFill/>
        </p:spPr>
        <p:txBody>
          <a:bodyPr wrap="square" rtlCol="0">
            <a:spAutoFit/>
          </a:bodyPr>
          <a:lstStyle/>
          <a:p>
            <a:pPr algn="ctr"/>
            <a:r>
              <a:rPr lang="es-MX" dirty="0" smtClean="0">
                <a:solidFill>
                  <a:schemeClr val="tx2">
                    <a:lumMod val="25000"/>
                  </a:schemeClr>
                </a:solidFill>
                <a:latin typeface="Segoe UI Light" panose="020B0502040204020203" pitchFamily="34" charset="0"/>
                <a:cs typeface="Segoe UI Light" panose="020B0502040204020203" pitchFamily="34" charset="0"/>
              </a:rPr>
              <a:t>E. Adrián Rodríguez J.</a:t>
            </a:r>
            <a:endParaRPr lang="es-MX" dirty="0">
              <a:solidFill>
                <a:schemeClr val="tx2">
                  <a:lumMod val="25000"/>
                </a:schemeClr>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236477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0327" y="402724"/>
            <a:ext cx="11125200" cy="1049235"/>
          </a:xfrm>
        </p:spPr>
        <p:txBody>
          <a:bodyPr>
            <a:noAutofit/>
          </a:bodyPr>
          <a:lstStyle/>
          <a:p>
            <a:r>
              <a:rPr lang="es-MX" sz="4400" dirty="0" smtClean="0"/>
              <a:t>II. liturgia primitiva</a:t>
            </a:r>
            <a:br>
              <a:rPr lang="es-MX" sz="4400" dirty="0" smtClean="0"/>
            </a:br>
            <a:r>
              <a:rPr lang="es-MX" sz="3600" dirty="0" smtClean="0"/>
              <a:t>orígenes y desarrollo </a:t>
            </a:r>
            <a:r>
              <a:rPr lang="es-MX" sz="2000" dirty="0" smtClean="0"/>
              <a:t>(Continuación)</a:t>
            </a:r>
            <a:endParaRPr lang="es-MX" sz="1800" dirty="0"/>
          </a:p>
        </p:txBody>
      </p:sp>
      <p:sp>
        <p:nvSpPr>
          <p:cNvPr id="3" name="Marcador de contenido 2"/>
          <p:cNvSpPr>
            <a:spLocks noGrp="1"/>
          </p:cNvSpPr>
          <p:nvPr>
            <p:ph idx="1"/>
          </p:nvPr>
        </p:nvSpPr>
        <p:spPr>
          <a:xfrm>
            <a:off x="540327" y="1801097"/>
            <a:ext cx="11125200" cy="3817654"/>
          </a:xfrm>
        </p:spPr>
        <p:txBody>
          <a:bodyPr anchor="ctr">
            <a:noAutofit/>
          </a:bodyPr>
          <a:lstStyle/>
          <a:p>
            <a:r>
              <a:rPr lang="es-MX" sz="2400" dirty="0"/>
              <a:t>L</a:t>
            </a:r>
            <a:r>
              <a:rPr lang="es-MX" sz="2400" dirty="0" smtClean="0"/>
              <a:t>a </a:t>
            </a:r>
            <a:r>
              <a:rPr lang="es-MX" sz="2400" b="1" i="1" u="sng" dirty="0" smtClean="0">
                <a:solidFill>
                  <a:srgbClr val="FFFF00"/>
                </a:solidFill>
              </a:rPr>
              <a:t>lectura</a:t>
            </a:r>
            <a:r>
              <a:rPr lang="es-MX" sz="2400" dirty="0" smtClean="0"/>
              <a:t> y </a:t>
            </a:r>
            <a:r>
              <a:rPr lang="es-MX" sz="2400" b="1" i="1" u="sng" dirty="0" smtClean="0">
                <a:solidFill>
                  <a:srgbClr val="FFFF00"/>
                </a:solidFill>
              </a:rPr>
              <a:t>exposición</a:t>
            </a:r>
            <a:r>
              <a:rPr lang="es-MX" sz="2400" dirty="0" smtClean="0"/>
              <a:t> de las Sagradas Escrituras en una ambiente de </a:t>
            </a:r>
            <a:r>
              <a:rPr lang="es-MX" sz="2400" b="1" i="1" u="sng" dirty="0" smtClean="0">
                <a:solidFill>
                  <a:srgbClr val="FFFF00"/>
                </a:solidFill>
              </a:rPr>
              <a:t>alabanza</a:t>
            </a:r>
            <a:r>
              <a:rPr lang="es-MX" sz="2400" dirty="0" smtClean="0"/>
              <a:t>, </a:t>
            </a:r>
            <a:r>
              <a:rPr lang="es-MX" sz="2400" dirty="0"/>
              <a:t>elementos esenciales del culto </a:t>
            </a:r>
            <a:r>
              <a:rPr lang="es-MX" sz="2400" dirty="0" smtClean="0"/>
              <a:t>cristiano, son herencia directa de la </a:t>
            </a:r>
            <a:r>
              <a:rPr lang="es-MX" sz="2400" b="1" i="1" u="sng" dirty="0" smtClean="0">
                <a:solidFill>
                  <a:srgbClr val="FFFF00"/>
                </a:solidFill>
              </a:rPr>
              <a:t>sinagoga</a:t>
            </a:r>
            <a:r>
              <a:rPr lang="es-MX" sz="2400" dirty="0" smtClean="0"/>
              <a:t> judía.  (</a:t>
            </a:r>
            <a:r>
              <a:rPr lang="es-MX" sz="2400" dirty="0" err="1" smtClean="0"/>
              <a:t>Lc</a:t>
            </a:r>
            <a:r>
              <a:rPr lang="es-MX" sz="2400" dirty="0" smtClean="0"/>
              <a:t> 4.15-21)</a:t>
            </a:r>
          </a:p>
          <a:p>
            <a:r>
              <a:rPr lang="es-MX" sz="2400" dirty="0" smtClean="0"/>
              <a:t>Al ser expulsados de la sinagoga, los cristianos </a:t>
            </a:r>
            <a:r>
              <a:rPr lang="es-MX" sz="2400" b="1" i="1" u="sng" dirty="0" smtClean="0">
                <a:solidFill>
                  <a:srgbClr val="FFFF00"/>
                </a:solidFill>
              </a:rPr>
              <a:t>replicaron el modelo</a:t>
            </a:r>
            <a:r>
              <a:rPr lang="es-MX" sz="2400" b="1" i="1" dirty="0" smtClean="0">
                <a:solidFill>
                  <a:srgbClr val="FFFF00"/>
                </a:solidFill>
              </a:rPr>
              <a:t> </a:t>
            </a:r>
            <a:r>
              <a:rPr lang="es-MX" sz="2400" dirty="0" smtClean="0"/>
              <a:t>de la sinagoga en sus reuniones clandestinas a causa de la persecución.</a:t>
            </a:r>
          </a:p>
          <a:p>
            <a:r>
              <a:rPr lang="es-MX" sz="2400" dirty="0" smtClean="0"/>
              <a:t>La liturgia del Templo no dejó la misma huella por dos razones:</a:t>
            </a:r>
          </a:p>
          <a:p>
            <a:pPr marL="914400" lvl="1" indent="-457200">
              <a:buAutoNum type="arabicPeriod"/>
            </a:pPr>
            <a:r>
              <a:rPr lang="es-MX" sz="2200" dirty="0" smtClean="0"/>
              <a:t>Porque la gran mayoría de los judíos de la dispersión </a:t>
            </a:r>
            <a:r>
              <a:rPr lang="es-MX" sz="2200" b="1" i="1" u="sng" dirty="0" smtClean="0">
                <a:solidFill>
                  <a:srgbClr val="FFFF00"/>
                </a:solidFill>
              </a:rPr>
              <a:t>no atestiguaron</a:t>
            </a:r>
            <a:r>
              <a:rPr lang="es-MX" sz="2200" dirty="0" smtClean="0"/>
              <a:t> los ritos y ceremonias del templo.</a:t>
            </a:r>
          </a:p>
          <a:p>
            <a:pPr marL="914400" lvl="1" indent="-457200">
              <a:buAutoNum type="arabicPeriod"/>
            </a:pPr>
            <a:r>
              <a:rPr lang="es-MX" sz="2200" dirty="0" smtClean="0"/>
              <a:t>Porque 40 años después de la crucifixión de Cristo el templo fue </a:t>
            </a:r>
            <a:r>
              <a:rPr lang="es-MX" sz="2200" b="1" i="1" u="sng" dirty="0" smtClean="0">
                <a:solidFill>
                  <a:srgbClr val="FFFF00"/>
                </a:solidFill>
              </a:rPr>
              <a:t>destruido</a:t>
            </a:r>
            <a:r>
              <a:rPr lang="es-MX" sz="2200" dirty="0" smtClean="0"/>
              <a:t>.</a:t>
            </a:r>
            <a:endParaRPr lang="es-MX" dirty="0" smtClean="0"/>
          </a:p>
        </p:txBody>
      </p:sp>
      <p:sp>
        <p:nvSpPr>
          <p:cNvPr id="4" name="CuadroTexto 3"/>
          <p:cNvSpPr txBox="1"/>
          <p:nvPr/>
        </p:nvSpPr>
        <p:spPr>
          <a:xfrm>
            <a:off x="4524695" y="6373087"/>
            <a:ext cx="3144982" cy="369332"/>
          </a:xfrm>
          <a:prstGeom prst="rect">
            <a:avLst/>
          </a:prstGeom>
          <a:noFill/>
        </p:spPr>
        <p:txBody>
          <a:bodyPr wrap="square" rtlCol="0">
            <a:spAutoFit/>
          </a:bodyPr>
          <a:lstStyle/>
          <a:p>
            <a:pPr algn="ctr"/>
            <a:r>
              <a:rPr lang="es-MX" dirty="0" smtClean="0">
                <a:solidFill>
                  <a:schemeClr val="tx2">
                    <a:lumMod val="25000"/>
                  </a:schemeClr>
                </a:solidFill>
                <a:latin typeface="Segoe UI Light" panose="020B0502040204020203" pitchFamily="34" charset="0"/>
                <a:cs typeface="Segoe UI Light" panose="020B0502040204020203" pitchFamily="34" charset="0"/>
              </a:rPr>
              <a:t>E. Adrián Rodríguez J.</a:t>
            </a:r>
            <a:endParaRPr lang="es-MX" dirty="0">
              <a:solidFill>
                <a:schemeClr val="tx2">
                  <a:lumMod val="25000"/>
                </a:schemeClr>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4208780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0327" y="402724"/>
            <a:ext cx="11125200" cy="1049235"/>
          </a:xfrm>
        </p:spPr>
        <p:txBody>
          <a:bodyPr>
            <a:noAutofit/>
          </a:bodyPr>
          <a:lstStyle/>
          <a:p>
            <a:r>
              <a:rPr lang="es-MX" sz="4400" dirty="0" smtClean="0"/>
              <a:t>ii. liturgia primitiva</a:t>
            </a:r>
            <a:br>
              <a:rPr lang="es-MX" sz="4400" dirty="0" smtClean="0"/>
            </a:br>
            <a:r>
              <a:rPr lang="es-MX" sz="3600" dirty="0" smtClean="0"/>
              <a:t>orígenes y Desarrollo </a:t>
            </a:r>
            <a:r>
              <a:rPr lang="es-MX" sz="2000" dirty="0" smtClean="0"/>
              <a:t>(Continuación)</a:t>
            </a:r>
            <a:endParaRPr lang="es-MX" sz="1800" dirty="0"/>
          </a:p>
        </p:txBody>
      </p:sp>
      <p:sp>
        <p:nvSpPr>
          <p:cNvPr id="3" name="Marcador de contenido 2"/>
          <p:cNvSpPr>
            <a:spLocks noGrp="1"/>
          </p:cNvSpPr>
          <p:nvPr>
            <p:ph idx="1"/>
          </p:nvPr>
        </p:nvSpPr>
        <p:spPr>
          <a:xfrm>
            <a:off x="540327" y="1801097"/>
            <a:ext cx="11125200" cy="3817654"/>
          </a:xfrm>
        </p:spPr>
        <p:txBody>
          <a:bodyPr anchor="ctr">
            <a:noAutofit/>
          </a:bodyPr>
          <a:lstStyle/>
          <a:p>
            <a:r>
              <a:rPr lang="es-MX" sz="2400" dirty="0" smtClean="0"/>
              <a:t>El origen de la sinagoga es oscuro; pero se sabe que tuvo su </a:t>
            </a:r>
            <a:r>
              <a:rPr lang="es-MX" sz="2400" b="1" i="1" u="sng" dirty="0" smtClean="0">
                <a:solidFill>
                  <a:srgbClr val="FFFF00"/>
                </a:solidFill>
              </a:rPr>
              <a:t>máximo desarrollo</a:t>
            </a:r>
            <a:r>
              <a:rPr lang="es-MX" sz="2400" b="1" i="1" dirty="0" smtClean="0">
                <a:solidFill>
                  <a:srgbClr val="FFFF00"/>
                </a:solidFill>
              </a:rPr>
              <a:t> </a:t>
            </a:r>
            <a:r>
              <a:rPr lang="es-MX" sz="2400" dirty="0" smtClean="0"/>
              <a:t>durante la </a:t>
            </a:r>
            <a:r>
              <a:rPr lang="es-MX" sz="2400" b="1" i="1" u="sng" dirty="0" smtClean="0">
                <a:solidFill>
                  <a:srgbClr val="FFFF00"/>
                </a:solidFill>
              </a:rPr>
              <a:t>Diáspora</a:t>
            </a:r>
            <a:r>
              <a:rPr lang="es-MX" sz="2400" dirty="0" smtClean="0"/>
              <a:t>. (</a:t>
            </a:r>
            <a:r>
              <a:rPr lang="es-MX" sz="2400" dirty="0" err="1" smtClean="0"/>
              <a:t>Oestrley</a:t>
            </a:r>
            <a:r>
              <a:rPr lang="es-MX" sz="2400" dirty="0" smtClean="0"/>
              <a:t> y Robinson. </a:t>
            </a:r>
            <a:r>
              <a:rPr lang="es-MX" sz="2400" i="1" dirty="0" err="1" smtClean="0"/>
              <a:t>Hebrew</a:t>
            </a:r>
            <a:r>
              <a:rPr lang="es-MX" sz="2400" i="1" dirty="0" smtClean="0"/>
              <a:t> </a:t>
            </a:r>
            <a:r>
              <a:rPr lang="es-MX" sz="2400" i="1" dirty="0" err="1" smtClean="0"/>
              <a:t>Religion</a:t>
            </a:r>
            <a:r>
              <a:rPr lang="es-MX" sz="2400" dirty="0" smtClean="0"/>
              <a:t>, Londres, 1930)</a:t>
            </a:r>
            <a:endParaRPr lang="es-MX" sz="2400" dirty="0"/>
          </a:p>
          <a:p>
            <a:r>
              <a:rPr lang="es-MX" sz="2400" dirty="0" smtClean="0"/>
              <a:t>Al propósito central de la sinagoga </a:t>
            </a:r>
            <a:r>
              <a:rPr lang="es-MX" sz="2400" dirty="0"/>
              <a:t>(</a:t>
            </a:r>
            <a:r>
              <a:rPr lang="es-MX" sz="2400" dirty="0" smtClean="0"/>
              <a:t>la lectura de la Ley y la exposición), de manera natural e inevitable, se añadió el </a:t>
            </a:r>
            <a:r>
              <a:rPr lang="es-MX" sz="2400" b="1" i="1" u="sng" dirty="0" smtClean="0">
                <a:solidFill>
                  <a:srgbClr val="FFFF00"/>
                </a:solidFill>
              </a:rPr>
              <a:t>canto</a:t>
            </a:r>
            <a:r>
              <a:rPr lang="es-MX" sz="2400" dirty="0" smtClean="0"/>
              <a:t> y la </a:t>
            </a:r>
            <a:r>
              <a:rPr lang="es-MX" sz="2400" b="1" i="1" u="sng" dirty="0" smtClean="0">
                <a:solidFill>
                  <a:srgbClr val="FFFF00"/>
                </a:solidFill>
              </a:rPr>
              <a:t>oración</a:t>
            </a:r>
            <a:r>
              <a:rPr lang="es-MX" sz="2400" dirty="0" smtClean="0"/>
              <a:t>. Y fue desde entonces que las oraciones se recitaron, primero, posiblemente por memoria y transmisión oral, para posteriormente quedar pre-escritas hacia los siglos cuarto o quinto D.C. Para estas épocas ya también se incluían las lecturas de los libros </a:t>
            </a:r>
            <a:r>
              <a:rPr lang="es-MX" sz="2400" b="1" i="1" u="sng" dirty="0" smtClean="0">
                <a:solidFill>
                  <a:srgbClr val="FFFF00"/>
                </a:solidFill>
              </a:rPr>
              <a:t>proféticos</a:t>
            </a:r>
            <a:r>
              <a:rPr lang="es-MX" sz="2400" dirty="0" smtClean="0"/>
              <a:t>, que apenas dos siglos antes, habían sido incluidos en el canon de las escrituras judías.</a:t>
            </a:r>
          </a:p>
        </p:txBody>
      </p:sp>
      <p:sp>
        <p:nvSpPr>
          <p:cNvPr id="4" name="CuadroTexto 3"/>
          <p:cNvSpPr txBox="1"/>
          <p:nvPr/>
        </p:nvSpPr>
        <p:spPr>
          <a:xfrm>
            <a:off x="4524695" y="6373087"/>
            <a:ext cx="3144982" cy="369332"/>
          </a:xfrm>
          <a:prstGeom prst="rect">
            <a:avLst/>
          </a:prstGeom>
          <a:noFill/>
        </p:spPr>
        <p:txBody>
          <a:bodyPr wrap="square" rtlCol="0">
            <a:spAutoFit/>
          </a:bodyPr>
          <a:lstStyle/>
          <a:p>
            <a:pPr algn="ctr"/>
            <a:r>
              <a:rPr lang="es-MX" dirty="0" smtClean="0">
                <a:solidFill>
                  <a:schemeClr val="tx2">
                    <a:lumMod val="25000"/>
                  </a:schemeClr>
                </a:solidFill>
                <a:latin typeface="Segoe UI Light" panose="020B0502040204020203" pitchFamily="34" charset="0"/>
                <a:cs typeface="Segoe UI Light" panose="020B0502040204020203" pitchFamily="34" charset="0"/>
              </a:rPr>
              <a:t>E. Adrián Rodríguez J.</a:t>
            </a:r>
            <a:endParaRPr lang="es-MX" dirty="0">
              <a:solidFill>
                <a:schemeClr val="tx2">
                  <a:lumMod val="25000"/>
                </a:schemeClr>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787292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0327" y="402724"/>
            <a:ext cx="11125200" cy="1049235"/>
          </a:xfrm>
        </p:spPr>
        <p:txBody>
          <a:bodyPr>
            <a:noAutofit/>
          </a:bodyPr>
          <a:lstStyle/>
          <a:p>
            <a:r>
              <a:rPr lang="es-MX" sz="4400" dirty="0" err="1" smtClean="0"/>
              <a:t>Ii</a:t>
            </a:r>
            <a:r>
              <a:rPr lang="es-MX" sz="4400" dirty="0" smtClean="0"/>
              <a:t>. liturgia primitiva</a:t>
            </a:r>
            <a:br>
              <a:rPr lang="es-MX" sz="4400" dirty="0" smtClean="0"/>
            </a:br>
            <a:r>
              <a:rPr lang="es-MX" sz="3600" dirty="0" smtClean="0"/>
              <a:t>orígenes y desarrollo </a:t>
            </a:r>
            <a:r>
              <a:rPr lang="es-MX" sz="2000" dirty="0" smtClean="0"/>
              <a:t>(Continuación)</a:t>
            </a:r>
            <a:endParaRPr lang="es-MX" sz="1800" dirty="0"/>
          </a:p>
        </p:txBody>
      </p:sp>
      <p:sp>
        <p:nvSpPr>
          <p:cNvPr id="3" name="Marcador de contenido 2"/>
          <p:cNvSpPr>
            <a:spLocks noGrp="1"/>
          </p:cNvSpPr>
          <p:nvPr>
            <p:ph idx="1"/>
          </p:nvPr>
        </p:nvSpPr>
        <p:spPr>
          <a:xfrm>
            <a:off x="540327" y="1870372"/>
            <a:ext cx="11125200" cy="3817654"/>
          </a:xfrm>
        </p:spPr>
        <p:txBody>
          <a:bodyPr anchor="ctr">
            <a:noAutofit/>
          </a:bodyPr>
          <a:lstStyle/>
          <a:p>
            <a:r>
              <a:rPr lang="es-MX" sz="2400" dirty="0"/>
              <a:t>El culto cristiano no era precisamente una copia de la sinagoga; había un énfasis y contenido nuevos. Orígenes se refiere a la lectura de los evangelios como la corona de toda la Escritura. A lo que se agregó los </a:t>
            </a:r>
            <a:r>
              <a:rPr lang="es-MX" sz="2400" b="1" i="1" u="sng" dirty="0">
                <a:solidFill>
                  <a:srgbClr val="FFFF00"/>
                </a:solidFill>
              </a:rPr>
              <a:t>Salmos</a:t>
            </a:r>
            <a:r>
              <a:rPr lang="es-MX" sz="2400" dirty="0"/>
              <a:t> y la composición de </a:t>
            </a:r>
            <a:r>
              <a:rPr lang="es-MX" sz="2400" b="1" i="1" u="sng" dirty="0">
                <a:solidFill>
                  <a:srgbClr val="FFFF00"/>
                </a:solidFill>
              </a:rPr>
              <a:t>himnos</a:t>
            </a:r>
            <a:r>
              <a:rPr lang="es-MX" sz="2400" dirty="0"/>
              <a:t> propios. </a:t>
            </a:r>
            <a:endParaRPr lang="es-MX" sz="2400" dirty="0" smtClean="0"/>
          </a:p>
          <a:p>
            <a:r>
              <a:rPr lang="es-MX" sz="2400" dirty="0" smtClean="0"/>
              <a:t>El siguiente elemento que los cristianos añadieron a la liturgia fue la </a:t>
            </a:r>
            <a:r>
              <a:rPr lang="es-MX" sz="2400" b="1" i="1" u="sng" dirty="0" smtClean="0">
                <a:solidFill>
                  <a:srgbClr val="FFFF00"/>
                </a:solidFill>
              </a:rPr>
              <a:t>oración</a:t>
            </a:r>
            <a:r>
              <a:rPr lang="es-MX" sz="2400" dirty="0" smtClean="0"/>
              <a:t> y la comunión </a:t>
            </a:r>
            <a:r>
              <a:rPr lang="es-MX" sz="2400" b="1" i="1" u="sng" dirty="0" smtClean="0">
                <a:solidFill>
                  <a:srgbClr val="FFFF00"/>
                </a:solidFill>
              </a:rPr>
              <a:t>sacramental</a:t>
            </a:r>
            <a:r>
              <a:rPr lang="es-MX" sz="2400" dirty="0" smtClean="0"/>
              <a:t> de la experiencia del </a:t>
            </a:r>
            <a:r>
              <a:rPr lang="es-MX" sz="2400" b="1" i="1" u="sng" dirty="0" smtClean="0">
                <a:solidFill>
                  <a:srgbClr val="FFFF00"/>
                </a:solidFill>
              </a:rPr>
              <a:t>Aposento Alto</a:t>
            </a:r>
            <a:r>
              <a:rPr lang="es-MX" sz="2400" dirty="0" smtClean="0"/>
              <a:t>. Especialmente en el culto del domingo, día de la conmemoración de la resurrección. Al despuntar el alba, se celebraba la presencia del resucitado entre los creyentes. No había desarrollo teológico en cuanto a detalles; con el devenir de la historia surgieron diferencias que tristemente fueron causa de controversia posterior entre los cristianos.</a:t>
            </a:r>
          </a:p>
        </p:txBody>
      </p:sp>
      <p:sp>
        <p:nvSpPr>
          <p:cNvPr id="4" name="CuadroTexto 3"/>
          <p:cNvSpPr txBox="1"/>
          <p:nvPr/>
        </p:nvSpPr>
        <p:spPr>
          <a:xfrm>
            <a:off x="4524695" y="6373087"/>
            <a:ext cx="3144982" cy="369332"/>
          </a:xfrm>
          <a:prstGeom prst="rect">
            <a:avLst/>
          </a:prstGeom>
          <a:noFill/>
        </p:spPr>
        <p:txBody>
          <a:bodyPr wrap="square" rtlCol="0">
            <a:spAutoFit/>
          </a:bodyPr>
          <a:lstStyle/>
          <a:p>
            <a:pPr algn="ctr"/>
            <a:r>
              <a:rPr lang="es-MX" dirty="0" smtClean="0">
                <a:solidFill>
                  <a:schemeClr val="tx2">
                    <a:lumMod val="25000"/>
                  </a:schemeClr>
                </a:solidFill>
                <a:latin typeface="Segoe UI Light" panose="020B0502040204020203" pitchFamily="34" charset="0"/>
                <a:cs typeface="Segoe UI Light" panose="020B0502040204020203" pitchFamily="34" charset="0"/>
              </a:rPr>
              <a:t>E. Adrián Rodríguez J.</a:t>
            </a:r>
            <a:endParaRPr lang="es-MX" dirty="0">
              <a:solidFill>
                <a:schemeClr val="tx2">
                  <a:lumMod val="25000"/>
                </a:schemeClr>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516717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0327" y="402724"/>
            <a:ext cx="11125200" cy="1049235"/>
          </a:xfrm>
        </p:spPr>
        <p:txBody>
          <a:bodyPr>
            <a:noAutofit/>
          </a:bodyPr>
          <a:lstStyle/>
          <a:p>
            <a:r>
              <a:rPr lang="es-MX" sz="4400" dirty="0" smtClean="0"/>
              <a:t>ii. liturgia primitiva</a:t>
            </a:r>
            <a:br>
              <a:rPr lang="es-MX" sz="4400" dirty="0" smtClean="0"/>
            </a:br>
            <a:r>
              <a:rPr lang="es-MX" sz="3600" dirty="0" smtClean="0"/>
              <a:t>orígenes y Desarrollo </a:t>
            </a:r>
            <a:r>
              <a:rPr lang="es-MX" sz="2000" dirty="0" smtClean="0"/>
              <a:t>(Continuación)</a:t>
            </a:r>
            <a:endParaRPr lang="es-MX" sz="1800" dirty="0"/>
          </a:p>
        </p:txBody>
      </p:sp>
      <p:sp>
        <p:nvSpPr>
          <p:cNvPr id="3" name="Marcador de contenido 2"/>
          <p:cNvSpPr>
            <a:spLocks noGrp="1"/>
          </p:cNvSpPr>
          <p:nvPr>
            <p:ph idx="1"/>
          </p:nvPr>
        </p:nvSpPr>
        <p:spPr>
          <a:xfrm>
            <a:off x="540327" y="1870372"/>
            <a:ext cx="11125200" cy="3817654"/>
          </a:xfrm>
        </p:spPr>
        <p:txBody>
          <a:bodyPr anchor="ctr">
            <a:noAutofit/>
          </a:bodyPr>
          <a:lstStyle/>
          <a:p>
            <a:r>
              <a:rPr lang="es-MX" sz="2400" dirty="0" smtClean="0"/>
              <a:t>Algunos </a:t>
            </a:r>
            <a:r>
              <a:rPr lang="es-MX" sz="2400" dirty="0"/>
              <a:t>círculos teológicos </a:t>
            </a:r>
            <a:r>
              <a:rPr lang="es-MX" sz="2400" dirty="0" smtClean="0"/>
              <a:t>aceptan la teoría de que </a:t>
            </a:r>
            <a:r>
              <a:rPr lang="es-MX" sz="2400" dirty="0"/>
              <a:t>la Santa Cena, puede provenir de la </a:t>
            </a:r>
            <a:r>
              <a:rPr lang="es-MX" sz="2400" i="1" u="sng" dirty="0" err="1" smtClean="0">
                <a:solidFill>
                  <a:srgbClr val="FFFF00"/>
                </a:solidFill>
              </a:rPr>
              <a:t>Kiddush</a:t>
            </a:r>
            <a:r>
              <a:rPr lang="es-MX" sz="2400" dirty="0"/>
              <a:t> </a:t>
            </a:r>
            <a:r>
              <a:rPr lang="es-MX" sz="2400" dirty="0" smtClean="0"/>
              <a:t>(más </a:t>
            </a:r>
            <a:r>
              <a:rPr lang="es-MX" sz="2400" dirty="0"/>
              <a:t>que de la </a:t>
            </a:r>
            <a:r>
              <a:rPr lang="es-MX" sz="2400" dirty="0" smtClean="0"/>
              <a:t>Pascua), </a:t>
            </a:r>
            <a:r>
              <a:rPr lang="es-MX" sz="2400" dirty="0"/>
              <a:t>reunión del Rabino con su pequeño grupo de </a:t>
            </a:r>
            <a:r>
              <a:rPr lang="es-MX" sz="2400" dirty="0" smtClean="0"/>
              <a:t>discípulos varones, </a:t>
            </a:r>
            <a:r>
              <a:rPr lang="es-MX" sz="2400" dirty="0"/>
              <a:t>en </a:t>
            </a:r>
            <a:r>
              <a:rPr lang="es-MX" sz="2400" dirty="0" smtClean="0"/>
              <a:t>el </a:t>
            </a:r>
            <a:r>
              <a:rPr lang="es-MX" sz="2400" dirty="0"/>
              <a:t>que no participaban los niños ni las </a:t>
            </a:r>
            <a:r>
              <a:rPr lang="es-MX" sz="2400" dirty="0" smtClean="0"/>
              <a:t>mujeres, y en que </a:t>
            </a:r>
            <a:r>
              <a:rPr lang="es-MX" sz="2400" dirty="0"/>
              <a:t>se usaba una sola copa de vino y no </a:t>
            </a:r>
            <a:r>
              <a:rPr lang="es-MX" sz="2400" dirty="0" smtClean="0"/>
              <a:t>siete y </a:t>
            </a:r>
            <a:r>
              <a:rPr lang="es-MX" sz="2400" dirty="0"/>
              <a:t>cuyo propósito era preparase para el </a:t>
            </a:r>
            <a:r>
              <a:rPr lang="es-MX" sz="2400" i="1" dirty="0" err="1"/>
              <a:t>sabat</a:t>
            </a:r>
            <a:r>
              <a:rPr lang="es-MX" sz="2400" dirty="0"/>
              <a:t>, por lo que era una celebración semanal y no </a:t>
            </a:r>
            <a:r>
              <a:rPr lang="es-MX" sz="2400" dirty="0" smtClean="0"/>
              <a:t>anual –</a:t>
            </a:r>
            <a:r>
              <a:rPr lang="es-MX" sz="2400" dirty="0"/>
              <a:t>como en la Pascua–</a:t>
            </a:r>
          </a:p>
          <a:p>
            <a:r>
              <a:rPr lang="es-MX" sz="2400" dirty="0"/>
              <a:t>Así, el Culto Cristiano </a:t>
            </a:r>
            <a:r>
              <a:rPr lang="es-MX" sz="2400" dirty="0" smtClean="0"/>
              <a:t>es la fusión de  una interesante </a:t>
            </a:r>
            <a:r>
              <a:rPr lang="es-MX" sz="2400" dirty="0"/>
              <a:t>herencia de la sinagoga y del Aposento Alto</a:t>
            </a:r>
            <a:r>
              <a:rPr lang="es-MX" sz="2400" dirty="0" smtClean="0"/>
              <a:t>.</a:t>
            </a:r>
            <a:endParaRPr lang="es-MX" sz="2400" dirty="0"/>
          </a:p>
        </p:txBody>
      </p:sp>
      <p:sp>
        <p:nvSpPr>
          <p:cNvPr id="4" name="CuadroTexto 3"/>
          <p:cNvSpPr txBox="1"/>
          <p:nvPr/>
        </p:nvSpPr>
        <p:spPr>
          <a:xfrm>
            <a:off x="4524695" y="6373087"/>
            <a:ext cx="3144982" cy="369332"/>
          </a:xfrm>
          <a:prstGeom prst="rect">
            <a:avLst/>
          </a:prstGeom>
          <a:noFill/>
        </p:spPr>
        <p:txBody>
          <a:bodyPr wrap="square" rtlCol="0">
            <a:spAutoFit/>
          </a:bodyPr>
          <a:lstStyle/>
          <a:p>
            <a:pPr algn="ctr"/>
            <a:r>
              <a:rPr lang="es-MX" dirty="0" smtClean="0">
                <a:solidFill>
                  <a:schemeClr val="tx2">
                    <a:lumMod val="25000"/>
                  </a:schemeClr>
                </a:solidFill>
                <a:latin typeface="Segoe UI Light" panose="020B0502040204020203" pitchFamily="34" charset="0"/>
                <a:cs typeface="Segoe UI Light" panose="020B0502040204020203" pitchFamily="34" charset="0"/>
              </a:rPr>
              <a:t>E. Adrián Rodríguez J.</a:t>
            </a:r>
            <a:endParaRPr lang="es-MX" dirty="0">
              <a:solidFill>
                <a:schemeClr val="tx2">
                  <a:lumMod val="25000"/>
                </a:schemeClr>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985370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0327" y="402724"/>
            <a:ext cx="11125200" cy="1049235"/>
          </a:xfrm>
        </p:spPr>
        <p:txBody>
          <a:bodyPr>
            <a:noAutofit/>
          </a:bodyPr>
          <a:lstStyle/>
          <a:p>
            <a:r>
              <a:rPr lang="es-MX" sz="4400" dirty="0" err="1" smtClean="0"/>
              <a:t>Iii</a:t>
            </a:r>
            <a:r>
              <a:rPr lang="es-MX" sz="4400" dirty="0"/>
              <a:t>.</a:t>
            </a:r>
            <a:r>
              <a:rPr lang="es-MX" sz="4400" dirty="0" smtClean="0"/>
              <a:t> Influencia de Oriente</a:t>
            </a:r>
            <a:endParaRPr lang="es-MX" sz="1800" dirty="0"/>
          </a:p>
        </p:txBody>
      </p:sp>
      <p:sp>
        <p:nvSpPr>
          <p:cNvPr id="3" name="Marcador de contenido 2"/>
          <p:cNvSpPr>
            <a:spLocks noGrp="1"/>
          </p:cNvSpPr>
          <p:nvPr>
            <p:ph idx="1"/>
          </p:nvPr>
        </p:nvSpPr>
        <p:spPr>
          <a:xfrm>
            <a:off x="540327" y="1870372"/>
            <a:ext cx="11125200" cy="3817654"/>
          </a:xfrm>
        </p:spPr>
        <p:txBody>
          <a:bodyPr anchor="ctr">
            <a:noAutofit/>
          </a:bodyPr>
          <a:lstStyle/>
          <a:p>
            <a:r>
              <a:rPr lang="es-MX" sz="2400" dirty="0" smtClean="0"/>
              <a:t>La primera liturgia completa que se ha conservado hasta los tiempos modernos es la que está contenida en el </a:t>
            </a:r>
            <a:r>
              <a:rPr lang="es-MX" sz="2400" b="1" i="1" u="sng" dirty="0" smtClean="0">
                <a:solidFill>
                  <a:srgbClr val="FFFF00"/>
                </a:solidFill>
              </a:rPr>
              <a:t>Libro VIII</a:t>
            </a:r>
            <a:r>
              <a:rPr lang="es-MX" sz="2400" dirty="0" smtClean="0"/>
              <a:t> de las </a:t>
            </a:r>
            <a:r>
              <a:rPr lang="es-MX" sz="2400" b="1" i="1" u="sng" dirty="0" smtClean="0">
                <a:solidFill>
                  <a:srgbClr val="FFFF00"/>
                </a:solidFill>
              </a:rPr>
              <a:t>Constituciones </a:t>
            </a:r>
            <a:r>
              <a:rPr lang="es-MX" sz="2400" b="1" i="1" u="sng" dirty="0" err="1" smtClean="0">
                <a:solidFill>
                  <a:srgbClr val="FFFF00"/>
                </a:solidFill>
              </a:rPr>
              <a:t>Apostóliacas</a:t>
            </a:r>
            <a:r>
              <a:rPr lang="es-MX" sz="2400" dirty="0"/>
              <a:t> </a:t>
            </a:r>
            <a:r>
              <a:rPr lang="es-MX" sz="2400" dirty="0" smtClean="0"/>
              <a:t>(380 DC), habiéndose oficializado el cristianismo por Constantino, como la religión del imperio romano. Se le considera el rito que dio origen a todas las liturgias orientales. De esta se distingue que en cierto momento los catecúmenos, los posesos de espíritus malos, los candidatos al bautismo y los que estaban bajo disciplina, debían retirarse para sólo continuar la “</a:t>
            </a:r>
            <a:r>
              <a:rPr lang="es-MX" sz="2400" b="1" i="1" u="sng" dirty="0" smtClean="0">
                <a:solidFill>
                  <a:srgbClr val="FFFF00"/>
                </a:solidFill>
              </a:rPr>
              <a:t>liturgia de los fieles</a:t>
            </a:r>
            <a:r>
              <a:rPr lang="es-MX" sz="2400" dirty="0" smtClean="0"/>
              <a:t>”, que incluía oraciones, ofertorio, eucaristía con el canto congregacional del </a:t>
            </a:r>
            <a:r>
              <a:rPr lang="es-MX" sz="2400" i="1" dirty="0" smtClean="0"/>
              <a:t>Sanctus</a:t>
            </a:r>
            <a:r>
              <a:rPr lang="es-MX" sz="2400" dirty="0" smtClean="0"/>
              <a:t>, el </a:t>
            </a:r>
            <a:r>
              <a:rPr lang="es-MX" sz="2400" i="1" dirty="0" err="1" smtClean="0"/>
              <a:t>Hossana</a:t>
            </a:r>
            <a:r>
              <a:rPr lang="es-MX" sz="2400" dirty="0" smtClean="0"/>
              <a:t> y el </a:t>
            </a:r>
            <a:r>
              <a:rPr lang="es-MX" sz="2400" i="1" dirty="0" smtClean="0"/>
              <a:t>Benedictus.</a:t>
            </a:r>
            <a:endParaRPr lang="es-MX" sz="2400" i="1" dirty="0"/>
          </a:p>
        </p:txBody>
      </p:sp>
      <p:sp>
        <p:nvSpPr>
          <p:cNvPr id="4" name="CuadroTexto 3"/>
          <p:cNvSpPr txBox="1"/>
          <p:nvPr/>
        </p:nvSpPr>
        <p:spPr>
          <a:xfrm>
            <a:off x="4524695" y="6373087"/>
            <a:ext cx="3144982" cy="369332"/>
          </a:xfrm>
          <a:prstGeom prst="rect">
            <a:avLst/>
          </a:prstGeom>
          <a:noFill/>
        </p:spPr>
        <p:txBody>
          <a:bodyPr wrap="square" rtlCol="0">
            <a:spAutoFit/>
          </a:bodyPr>
          <a:lstStyle/>
          <a:p>
            <a:pPr algn="ctr"/>
            <a:r>
              <a:rPr lang="es-MX" dirty="0" smtClean="0">
                <a:solidFill>
                  <a:schemeClr val="tx2">
                    <a:lumMod val="25000"/>
                  </a:schemeClr>
                </a:solidFill>
                <a:latin typeface="Segoe UI Light" panose="020B0502040204020203" pitchFamily="34" charset="0"/>
                <a:cs typeface="Segoe UI Light" panose="020B0502040204020203" pitchFamily="34" charset="0"/>
              </a:rPr>
              <a:t>E. Adrián Rodríguez J.</a:t>
            </a:r>
            <a:endParaRPr lang="es-MX" dirty="0">
              <a:solidFill>
                <a:schemeClr val="tx2">
                  <a:lumMod val="25000"/>
                </a:schemeClr>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246053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Gallery">
  <a:themeElements>
    <a:clrScheme name="Gallery">
      <a:dk1>
        <a:sysClr val="windowText" lastClr="FFFFFF"/>
      </a:dk1>
      <a:lt1>
        <a:sysClr val="window" lastClr="000000"/>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lery">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docProps/app.xml><?xml version="1.0" encoding="utf-8"?>
<Properties xmlns="http://schemas.openxmlformats.org/officeDocument/2006/extended-properties" xmlns:vt="http://schemas.openxmlformats.org/officeDocument/2006/docPropsVTypes">
  <Template>TM10001114[[fn=Galería]]</Template>
  <TotalTime>6389</TotalTime>
  <Words>3672</Words>
  <Application>Microsoft Office PowerPoint</Application>
  <PresentationFormat>Panorámica</PresentationFormat>
  <Paragraphs>175</Paragraphs>
  <Slides>31</Slides>
  <Notes>0</Notes>
  <HiddenSlides>1</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31</vt:i4>
      </vt:variant>
    </vt:vector>
  </HeadingPairs>
  <TitlesOfParts>
    <vt:vector size="35" baseType="lpstr">
      <vt:lpstr>Arial</vt:lpstr>
      <vt:lpstr>Rockwell</vt:lpstr>
      <vt:lpstr>Segoe UI Light</vt:lpstr>
      <vt:lpstr>Gallery</vt:lpstr>
      <vt:lpstr>Historia  de la  Liturgia</vt:lpstr>
      <vt:lpstr>Subtemas a abordar:</vt:lpstr>
      <vt:lpstr>I. Conceptos introductorios</vt:lpstr>
      <vt:lpstr>II. liturgia Primitiva orígenes y Desarrollo</vt:lpstr>
      <vt:lpstr>II. liturgia primitiva orígenes y desarrollo (Continuación)</vt:lpstr>
      <vt:lpstr>ii. liturgia primitiva orígenes y Desarrollo (Continuación)</vt:lpstr>
      <vt:lpstr>Ii. liturgia primitiva orígenes y desarrollo (Continuación)</vt:lpstr>
      <vt:lpstr>ii. liturgia primitiva orígenes y Desarrollo (Continuación)</vt:lpstr>
      <vt:lpstr>Iii. Influencia de Oriente</vt:lpstr>
      <vt:lpstr>Iii. Influencia de Oriente (Continuación)</vt:lpstr>
      <vt:lpstr>Iii. Influencia de Oriente (Continuación)</vt:lpstr>
      <vt:lpstr>Iii. Influencia de Oriente (Continuación)</vt:lpstr>
      <vt:lpstr>Iii. Influencia de Oriente (Continuación)</vt:lpstr>
      <vt:lpstr>IV. Influencia de occidente (500-1570 DC)</vt:lpstr>
      <vt:lpstr>IV. Influencia de occidente (500-1570 DC)</vt:lpstr>
      <vt:lpstr>IV. Influencia de occidente (500-1570 DC)</vt:lpstr>
      <vt:lpstr>V. Liturgia Romana</vt:lpstr>
      <vt:lpstr>V. Liturgia Romana</vt:lpstr>
      <vt:lpstr>V. Liturgia Romana</vt:lpstr>
      <vt:lpstr>Vi. Liturgia luterana</vt:lpstr>
      <vt:lpstr>Vi. Liturgia luterana</vt:lpstr>
      <vt:lpstr>Vii. Liturgia calvinista</vt:lpstr>
      <vt:lpstr>Vii. Liturgia calvinista</vt:lpstr>
      <vt:lpstr>Vii. Liturgia calvinista</vt:lpstr>
      <vt:lpstr>Vii. Liturgia calvinista</vt:lpstr>
      <vt:lpstr>Vii. Liturgia calvinista</vt:lpstr>
      <vt:lpstr>Viii. Liturgia De Westminster</vt:lpstr>
      <vt:lpstr>Viii. Liturgia De Westminster</vt:lpstr>
      <vt:lpstr>Viii. Liturgia De Westminster</vt:lpstr>
      <vt:lpstr>Viii. Liturgia De Westminster</vt:lpstr>
      <vt:lpstr>Conclusión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Historia  de la  Liturgia</dc:title>
  <dc:creator>Adrián Rodríguez Jiménez</dc:creator>
  <cp:lastModifiedBy>Adrián Rodríguez Jiménez</cp:lastModifiedBy>
  <cp:revision>95</cp:revision>
  <dcterms:created xsi:type="dcterms:W3CDTF">2019-01-04T18:31:03Z</dcterms:created>
  <dcterms:modified xsi:type="dcterms:W3CDTF">2019-01-13T05:06:21Z</dcterms:modified>
</cp:coreProperties>
</file>